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54"/>
  </p:notesMasterIdLst>
  <p:sldIdLst>
    <p:sldId id="266" r:id="rId5"/>
    <p:sldId id="287" r:id="rId6"/>
    <p:sldId id="317" r:id="rId7"/>
    <p:sldId id="318" r:id="rId8"/>
    <p:sldId id="319" r:id="rId9"/>
    <p:sldId id="320" r:id="rId10"/>
    <p:sldId id="322" r:id="rId11"/>
    <p:sldId id="338" r:id="rId12"/>
    <p:sldId id="339" r:id="rId13"/>
    <p:sldId id="341" r:id="rId14"/>
    <p:sldId id="343" r:id="rId15"/>
    <p:sldId id="350" r:id="rId16"/>
    <p:sldId id="348" r:id="rId17"/>
    <p:sldId id="351" r:id="rId18"/>
    <p:sldId id="349" r:id="rId19"/>
    <p:sldId id="352" r:id="rId20"/>
    <p:sldId id="358" r:id="rId21"/>
    <p:sldId id="357" r:id="rId22"/>
    <p:sldId id="359" r:id="rId23"/>
    <p:sldId id="360" r:id="rId24"/>
    <p:sldId id="342" r:id="rId25"/>
    <p:sldId id="323" r:id="rId26"/>
    <p:sldId id="324" r:id="rId27"/>
    <p:sldId id="325" r:id="rId28"/>
    <p:sldId id="344" r:id="rId29"/>
    <p:sldId id="356" r:id="rId30"/>
    <p:sldId id="345" r:id="rId31"/>
    <p:sldId id="346" r:id="rId32"/>
    <p:sldId id="315" r:id="rId33"/>
    <p:sldId id="326" r:id="rId34"/>
    <p:sldId id="316" r:id="rId35"/>
    <p:sldId id="327" r:id="rId36"/>
    <p:sldId id="328" r:id="rId37"/>
    <p:sldId id="329" r:id="rId38"/>
    <p:sldId id="332" r:id="rId39"/>
    <p:sldId id="330" r:id="rId40"/>
    <p:sldId id="331" r:id="rId41"/>
    <p:sldId id="333" r:id="rId42"/>
    <p:sldId id="334" r:id="rId43"/>
    <p:sldId id="335" r:id="rId44"/>
    <p:sldId id="337" r:id="rId45"/>
    <p:sldId id="336" r:id="rId46"/>
    <p:sldId id="275" r:id="rId47"/>
    <p:sldId id="353" r:id="rId48"/>
    <p:sldId id="354" r:id="rId49"/>
    <p:sldId id="363" r:id="rId50"/>
    <p:sldId id="347" r:id="rId51"/>
    <p:sldId id="286" r:id="rId52"/>
    <p:sldId id="361"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FEDEE"/>
    <a:srgbClr val="DDDBDC"/>
    <a:srgbClr val="8C8D86"/>
    <a:srgbClr val="E9E7E7"/>
    <a:srgbClr val="E0DEDE"/>
    <a:srgbClr val="616161"/>
    <a:srgbClr val="F1F1F1"/>
    <a:srgbClr val="999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64055" autoAdjust="0"/>
  </p:normalViewPr>
  <p:slideViewPr>
    <p:cSldViewPr snapToGrid="0">
      <p:cViewPr varScale="1">
        <p:scale>
          <a:sx n="55" d="100"/>
          <a:sy n="55" d="100"/>
        </p:scale>
        <p:origin x="1709" y="4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Hadoop </a:t>
            </a:r>
            <a:r>
              <a:rPr lang="en-US" sz="1200" b="0" i="0" kern="1200" dirty="0" smtClean="0">
                <a:solidFill>
                  <a:schemeClr val="tx1"/>
                </a:solidFill>
                <a:effectLst/>
                <a:latin typeface="+mn-lt"/>
                <a:ea typeface="+mn-ea"/>
                <a:cs typeface="+mn-cs"/>
              </a:rPr>
              <a:t>and Spark, two fundamental technologies in the field of big data analytics. </a:t>
            </a:r>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1</a:t>
            </a:fld>
            <a:endParaRPr lang="en-US" dirty="0"/>
          </a:p>
        </p:txBody>
      </p:sp>
    </p:spTree>
    <p:extLst>
      <p:ext uri="{BB962C8B-B14F-4D97-AF65-F5344CB8AC3E}">
        <p14:creationId xmlns:p14="http://schemas.microsoft.com/office/powerpoint/2010/main" val="3642777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a:t>
            </a:r>
            <a:r>
              <a:rPr lang="en-US" sz="1200" b="0" i="0" kern="1200" baseline="0" dirty="0" smtClean="0">
                <a:solidFill>
                  <a:schemeClr val="tx1"/>
                </a:solidFill>
                <a:effectLst/>
                <a:latin typeface="+mn-lt"/>
                <a:ea typeface="+mn-ea"/>
                <a:cs typeface="+mn-cs"/>
              </a:rPr>
              <a:t> is a breakdown of a single batch </a:t>
            </a:r>
            <a:r>
              <a:rPr lang="en-US" sz="1200" b="0" i="0" kern="1200" baseline="0" dirty="0" smtClean="0">
                <a:solidFill>
                  <a:schemeClr val="tx1"/>
                </a:solidFill>
                <a:effectLst/>
                <a:latin typeface="+mn-lt"/>
                <a:ea typeface="+mn-ea"/>
                <a:cs typeface="+mn-cs"/>
              </a:rPr>
              <a:t>and a complete </a:t>
            </a:r>
            <a:r>
              <a:rPr lang="en-US" sz="1200" b="0" i="0" kern="1200" baseline="0" dirty="0" smtClean="0">
                <a:solidFill>
                  <a:schemeClr val="tx1"/>
                </a:solidFill>
                <a:effectLst/>
                <a:latin typeface="+mn-lt"/>
                <a:ea typeface="+mn-ea"/>
                <a:cs typeface="+mn-cs"/>
              </a:rPr>
              <a:t>Hadoop data processing Job overview, </a:t>
            </a:r>
          </a:p>
          <a:p>
            <a:r>
              <a:rPr lang="en-US" sz="1200" b="0" i="0" kern="1200" baseline="0" dirty="0" smtClean="0">
                <a:solidFill>
                  <a:schemeClr val="tx1"/>
                </a:solidFill>
                <a:effectLst/>
                <a:latin typeface="+mn-lt"/>
                <a:ea typeface="+mn-ea"/>
                <a:cs typeface="+mn-cs"/>
              </a:rPr>
              <a:t>Where we have input data on HDFS, which is </a:t>
            </a:r>
            <a:r>
              <a:rPr lang="en-US" sz="1200" b="0" i="0" kern="1200" baseline="0" dirty="0" err="1" smtClean="0">
                <a:solidFill>
                  <a:schemeClr val="tx1"/>
                </a:solidFill>
                <a:effectLst/>
                <a:latin typeface="+mn-lt"/>
                <a:ea typeface="+mn-ea"/>
                <a:cs typeface="+mn-cs"/>
              </a:rPr>
              <a:t>splitted</a:t>
            </a:r>
            <a:r>
              <a:rPr lang="en-US" sz="1200" b="0" i="0" kern="1200" baseline="0" dirty="0" smtClean="0">
                <a:solidFill>
                  <a:schemeClr val="tx1"/>
                </a:solidFill>
                <a:effectLst/>
                <a:latin typeface="+mn-lt"/>
                <a:ea typeface="+mn-ea"/>
                <a:cs typeface="+mn-cs"/>
              </a:rPr>
              <a:t> among different nodes and then converted to key value pairs and then sent to mapper functions, this intermediate state called the combiner has intermediate key value pairs spread across different partitions, which are then shuffled and sorted and passed to reducers to get a final output that gets stored to HDFS again.</a:t>
            </a:r>
          </a:p>
          <a:p>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10</a:t>
            </a:fld>
            <a:endParaRPr lang="en-US" dirty="0"/>
          </a:p>
        </p:txBody>
      </p:sp>
    </p:spTree>
    <p:extLst>
      <p:ext uri="{BB962C8B-B14F-4D97-AF65-F5344CB8AC3E}">
        <p14:creationId xmlns:p14="http://schemas.microsoft.com/office/powerpoint/2010/main" val="266975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11</a:t>
            </a:fld>
            <a:endParaRPr lang="en-US" dirty="0"/>
          </a:p>
        </p:txBody>
      </p:sp>
    </p:spTree>
    <p:extLst>
      <p:ext uri="{BB962C8B-B14F-4D97-AF65-F5344CB8AC3E}">
        <p14:creationId xmlns:p14="http://schemas.microsoft.com/office/powerpoint/2010/main" val="1657186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t>
            </a:r>
            <a:r>
              <a:rPr lang="en-US" dirty="0" smtClean="0"/>
              <a:t>a</a:t>
            </a:r>
            <a:r>
              <a:rPr lang="en-US" baseline="0" dirty="0" smtClean="0"/>
              <a:t> very </a:t>
            </a:r>
            <a:r>
              <a:rPr lang="en-US" baseline="0" dirty="0" smtClean="0"/>
              <a:t>basic Mapper function</a:t>
            </a:r>
          </a:p>
          <a:p>
            <a:r>
              <a:rPr lang="en-US" baseline="0" dirty="0" smtClean="0"/>
              <a:t>It takes the file as input, and removes the trailing whitespaces and splits it line by line </a:t>
            </a:r>
          </a:p>
          <a:p>
            <a:r>
              <a:rPr lang="en-US" baseline="0" dirty="0" smtClean="0"/>
              <a:t>And then it is just simply outputting the individual words on the standard output that is our command line or terminal. </a:t>
            </a:r>
          </a:p>
          <a:p>
            <a:r>
              <a:rPr lang="en-US" baseline="0" dirty="0" smtClean="0"/>
              <a:t>Because for this use case, what we need the mapper to do at this point is just give us this as output. So that we have each word as a key and 1 as its value. </a:t>
            </a:r>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12</a:t>
            </a:fld>
            <a:endParaRPr lang="en-US" dirty="0"/>
          </a:p>
        </p:txBody>
      </p:sp>
    </p:spTree>
    <p:extLst>
      <p:ext uri="{BB962C8B-B14F-4D97-AF65-F5344CB8AC3E}">
        <p14:creationId xmlns:p14="http://schemas.microsoft.com/office/powerpoint/2010/main" val="70387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output then is used</a:t>
            </a:r>
            <a:r>
              <a:rPr lang="en-US" baseline="0" dirty="0" smtClean="0"/>
              <a:t> as input by the reducer function, that reads it from the terminal and processes it</a:t>
            </a:r>
          </a:p>
          <a:p>
            <a:r>
              <a:rPr lang="en-US" baseline="0" dirty="0" smtClean="0"/>
              <a:t>So </a:t>
            </a:r>
            <a:r>
              <a:rPr lang="en-US" baseline="0" dirty="0" smtClean="0"/>
              <a:t>for each line it gets from the standard output, it splits it on the basis of tab, and we’ll get a word and a count, and the count is 1 for now.</a:t>
            </a:r>
          </a:p>
          <a:p>
            <a:r>
              <a:rPr lang="en-US" baseline="0" dirty="0" smtClean="0"/>
              <a:t>And </a:t>
            </a:r>
            <a:r>
              <a:rPr lang="en-US" baseline="0" dirty="0" smtClean="0"/>
              <a:t>then at this stage it simply increments the count and appends to the list the occurrences of each word </a:t>
            </a:r>
            <a:r>
              <a:rPr lang="en-US" baseline="0" dirty="0" smtClean="0"/>
              <a:t>iteratively. </a:t>
            </a:r>
            <a:r>
              <a:rPr lang="en-US" baseline="0" dirty="0" smtClean="0"/>
              <a:t>Then reducer just adds the counts for each word and outputs them to the terminal. </a:t>
            </a:r>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13</a:t>
            </a:fld>
            <a:endParaRPr lang="en-US" dirty="0"/>
          </a:p>
        </p:txBody>
      </p:sp>
    </p:spTree>
    <p:extLst>
      <p:ext uri="{BB962C8B-B14F-4D97-AF65-F5344CB8AC3E}">
        <p14:creationId xmlns:p14="http://schemas.microsoft.com/office/powerpoint/2010/main" val="747895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now purely</a:t>
            </a:r>
            <a:r>
              <a:rPr lang="en-US" baseline="0" dirty="0" smtClean="0"/>
              <a:t> the command line operations </a:t>
            </a:r>
            <a:endParaRPr lang="en-US" dirty="0" smtClean="0"/>
          </a:p>
          <a:p>
            <a:endParaRPr lang="en-US" baseline="0" dirty="0" smtClean="0"/>
          </a:p>
          <a:p>
            <a:r>
              <a:rPr lang="en-US" baseline="0" dirty="0" smtClean="0"/>
              <a:t>As </a:t>
            </a:r>
            <a:r>
              <a:rPr lang="en-US" baseline="0" dirty="0" smtClean="0"/>
              <a:t>long as the mapper function is running the reducer is idle, since reducer uses the output of mapper as input, and after the mapping is done the reducer starts to function. </a:t>
            </a:r>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14</a:t>
            </a:fld>
            <a:endParaRPr lang="en-US" dirty="0"/>
          </a:p>
        </p:txBody>
      </p:sp>
    </p:spTree>
    <p:extLst>
      <p:ext uri="{BB962C8B-B14F-4D97-AF65-F5344CB8AC3E}">
        <p14:creationId xmlns:p14="http://schemas.microsoft.com/office/powerpoint/2010/main" val="1166399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a:t>
            </a:r>
            <a:r>
              <a:rPr lang="en-US" baseline="0" dirty="0" smtClean="0"/>
              <a:t> the output of our job in </a:t>
            </a:r>
            <a:r>
              <a:rPr lang="en-US" baseline="0" dirty="0" smtClean="0"/>
              <a:t>UI</a:t>
            </a:r>
            <a:endParaRPr lang="en-US" baseline="0" dirty="0" smtClean="0"/>
          </a:p>
        </p:txBody>
      </p:sp>
      <p:sp>
        <p:nvSpPr>
          <p:cNvPr id="4" name="Slide Number Placeholder 3"/>
          <p:cNvSpPr>
            <a:spLocks noGrp="1"/>
          </p:cNvSpPr>
          <p:nvPr>
            <p:ph type="sldNum" sz="quarter" idx="10"/>
          </p:nvPr>
        </p:nvSpPr>
        <p:spPr/>
        <p:txBody>
          <a:bodyPr/>
          <a:lstStyle/>
          <a:p>
            <a:fld id="{3733D7A2-C585-48BF-BF8C-C21FDC051F77}" type="slidenum">
              <a:rPr lang="en-US" smtClean="0"/>
              <a:t>15</a:t>
            </a:fld>
            <a:endParaRPr lang="en-US" dirty="0"/>
          </a:p>
        </p:txBody>
      </p:sp>
    </p:spTree>
    <p:extLst>
      <p:ext uri="{BB962C8B-B14F-4D97-AF65-F5344CB8AC3E}">
        <p14:creationId xmlns:p14="http://schemas.microsoft.com/office/powerpoint/2010/main" val="2186775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these minimal steps, </a:t>
            </a:r>
            <a:r>
              <a:rPr lang="en-US" dirty="0" err="1" smtClean="0"/>
              <a:t>MapReduce</a:t>
            </a:r>
            <a:r>
              <a:rPr lang="en-US" dirty="0" smtClean="0"/>
              <a:t> made such a heavy computation of counting the occurrence of each word in 3 books  so easy for us.</a:t>
            </a:r>
          </a:p>
        </p:txBody>
      </p:sp>
      <p:sp>
        <p:nvSpPr>
          <p:cNvPr id="4" name="Slide Number Placeholder 3"/>
          <p:cNvSpPr>
            <a:spLocks noGrp="1"/>
          </p:cNvSpPr>
          <p:nvPr>
            <p:ph type="sldNum" sz="quarter" idx="10"/>
          </p:nvPr>
        </p:nvSpPr>
        <p:spPr/>
        <p:txBody>
          <a:bodyPr/>
          <a:lstStyle/>
          <a:p>
            <a:fld id="{3733D7A2-C585-48BF-BF8C-C21FDC051F77}" type="slidenum">
              <a:rPr lang="en-US" smtClean="0"/>
              <a:t>16</a:t>
            </a:fld>
            <a:endParaRPr lang="en-US" dirty="0"/>
          </a:p>
        </p:txBody>
      </p:sp>
    </p:spTree>
    <p:extLst>
      <p:ext uri="{BB962C8B-B14F-4D97-AF65-F5344CB8AC3E}">
        <p14:creationId xmlns:p14="http://schemas.microsoft.com/office/powerpoint/2010/main" val="1378302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Chaining </a:t>
            </a:r>
            <a:r>
              <a:rPr lang="en-US" dirty="0" smtClean="0"/>
              <a:t>of </a:t>
            </a:r>
            <a:r>
              <a:rPr lang="en-US" dirty="0" err="1" smtClean="0"/>
              <a:t>MapReduce</a:t>
            </a:r>
            <a:r>
              <a:rPr lang="en-US" baseline="0" dirty="0" smtClean="0"/>
              <a:t> Jobs?</a:t>
            </a:r>
          </a:p>
          <a:p>
            <a:r>
              <a:rPr lang="en-US" baseline="0" dirty="0" smtClean="0"/>
              <a:t>This is a comparatively complex </a:t>
            </a:r>
            <a:endParaRPr lang="en-US" baseline="0" dirty="0" smtClean="0"/>
          </a:p>
          <a:p>
            <a:r>
              <a:rPr lang="en-US" sz="1200" b="0" i="0" kern="1200" dirty="0" smtClean="0">
                <a:solidFill>
                  <a:schemeClr val="tx1"/>
                </a:solidFill>
                <a:effectLst/>
                <a:latin typeface="+mn-lt"/>
                <a:ea typeface="+mn-ea"/>
                <a:cs typeface="+mn-cs"/>
              </a:rPr>
              <a:t>The </a:t>
            </a:r>
            <a:r>
              <a:rPr lang="en-US" sz="1200" b="0" i="0" kern="1200" dirty="0" smtClean="0">
                <a:solidFill>
                  <a:schemeClr val="tx1"/>
                </a:solidFill>
                <a:effectLst/>
                <a:latin typeface="+mn-lt"/>
                <a:ea typeface="+mn-ea"/>
                <a:cs typeface="+mn-cs"/>
              </a:rPr>
              <a:t>demo takes </a:t>
            </a:r>
            <a:r>
              <a:rPr lang="en-US" sz="1200" b="1" i="0" kern="1200" dirty="0" smtClean="0">
                <a:solidFill>
                  <a:schemeClr val="tx1"/>
                </a:solidFill>
                <a:effectLst/>
                <a:latin typeface="+mn-lt"/>
                <a:ea typeface="+mn-ea"/>
                <a:cs typeface="+mn-cs"/>
              </a:rPr>
              <a:t>NYC Taxi &amp; Limousine Commission </a:t>
            </a:r>
            <a:r>
              <a:rPr lang="en-US" sz="1200" b="0" i="0" kern="1200" dirty="0" smtClean="0">
                <a:solidFill>
                  <a:schemeClr val="tx1"/>
                </a:solidFill>
                <a:effectLst/>
                <a:latin typeface="+mn-lt"/>
                <a:ea typeface="+mn-ea"/>
                <a:cs typeface="+mn-cs"/>
              </a:rPr>
              <a:t>dataset of around 7.6 million rows to compute the distribution of degree differences of locations. </a:t>
            </a:r>
            <a:endParaRPr lang="en-US" baseline="0" dirty="0" smtClean="0"/>
          </a:p>
          <a:p>
            <a:r>
              <a:rPr lang="en-US" sz="1200" b="0" i="0" kern="1200" dirty="0" smtClean="0">
                <a:solidFill>
                  <a:schemeClr val="tx1"/>
                </a:solidFill>
                <a:effectLst/>
                <a:latin typeface="+mn-lt"/>
                <a:ea typeface="+mn-ea"/>
                <a:cs typeface="+mn-cs"/>
              </a:rPr>
              <a:t>Let’s say we want to use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to obtain the following output of two columns:</a:t>
            </a:r>
          </a:p>
          <a:p>
            <a:endParaRPr lang="en-US" sz="1200" b="0" i="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3733D7A2-C585-48BF-BF8C-C21FDC051F77}" type="slidenum">
              <a:rPr lang="en-US" smtClean="0"/>
              <a:t>17</a:t>
            </a:fld>
            <a:endParaRPr lang="en-US" dirty="0"/>
          </a:p>
        </p:txBody>
      </p:sp>
    </p:spTree>
    <p:extLst>
      <p:ext uri="{BB962C8B-B14F-4D97-AF65-F5344CB8AC3E}">
        <p14:creationId xmlns:p14="http://schemas.microsoft.com/office/powerpoint/2010/main" val="2409721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Map </a:t>
            </a:r>
            <a:r>
              <a:rPr lang="en-US" sz="1200" b="0" i="0" kern="1200" dirty="0" smtClean="0">
                <a:solidFill>
                  <a:schemeClr val="tx1"/>
                </a:solidFill>
                <a:effectLst/>
                <a:latin typeface="+mn-lt"/>
                <a:ea typeface="+mn-ea"/>
                <a:cs typeface="+mn-cs"/>
              </a:rPr>
              <a:t>procedure for Job #1 simply loops through and breaks the .</a:t>
            </a:r>
            <a:r>
              <a:rPr lang="en-US" sz="1200" b="0" i="0" kern="1200" dirty="0" err="1" smtClean="0">
                <a:solidFill>
                  <a:schemeClr val="tx1"/>
                </a:solidFill>
                <a:effectLst/>
                <a:latin typeface="+mn-lt"/>
                <a:ea typeface="+mn-ea"/>
                <a:cs typeface="+mn-cs"/>
              </a:rPr>
              <a:t>tsv</a:t>
            </a:r>
            <a:r>
              <a:rPr lang="en-US" sz="1200" b="0" i="0" kern="1200" dirty="0" smtClean="0">
                <a:solidFill>
                  <a:schemeClr val="tx1"/>
                </a:solidFill>
                <a:effectLst/>
                <a:latin typeface="+mn-lt"/>
                <a:ea typeface="+mn-ea"/>
                <a:cs typeface="+mn-cs"/>
              </a:rPr>
              <a:t> input into 4 different values for each line: </a:t>
            </a:r>
            <a:r>
              <a:rPr lang="en-US" sz="1200" b="0" i="0" kern="1200" dirty="0" err="1" smtClean="0">
                <a:solidFill>
                  <a:schemeClr val="tx1"/>
                </a:solidFill>
                <a:effectLst/>
                <a:latin typeface="+mn-lt"/>
                <a:ea typeface="+mn-ea"/>
                <a:cs typeface="+mn-cs"/>
              </a:rPr>
              <a:t>PickUpLocation</a:t>
            </a:r>
            <a:r>
              <a:rPr lang="en-US" sz="1200" b="0" i="0" kern="1200" dirty="0" smtClean="0">
                <a:solidFill>
                  <a:schemeClr val="tx1"/>
                </a:solidFill>
                <a:effectLst/>
                <a:latin typeface="+mn-lt"/>
                <a:ea typeface="+mn-ea"/>
                <a:cs typeface="+mn-cs"/>
              </a:rPr>
              <a:t> ID, </a:t>
            </a:r>
            <a:r>
              <a:rPr lang="en-US" sz="1200" b="0" i="0" kern="1200" dirty="0" err="1" smtClean="0">
                <a:solidFill>
                  <a:schemeClr val="tx1"/>
                </a:solidFill>
                <a:effectLst/>
                <a:latin typeface="+mn-lt"/>
                <a:ea typeface="+mn-ea"/>
                <a:cs typeface="+mn-cs"/>
              </a:rPr>
              <a:t>DropOffLocation</a:t>
            </a:r>
            <a:r>
              <a:rPr lang="en-US" sz="1200" b="0" i="0" kern="1200" dirty="0" smtClean="0">
                <a:solidFill>
                  <a:schemeClr val="tx1"/>
                </a:solidFill>
                <a:effectLst/>
                <a:latin typeface="+mn-lt"/>
                <a:ea typeface="+mn-ea"/>
                <a:cs typeface="+mn-cs"/>
              </a:rPr>
              <a:t> ID, </a:t>
            </a:r>
            <a:r>
              <a:rPr lang="en-US" sz="1200" b="0" i="0" kern="1200" dirty="0" err="1" smtClean="0">
                <a:solidFill>
                  <a:schemeClr val="tx1"/>
                </a:solidFill>
                <a:effectLst/>
                <a:latin typeface="+mn-lt"/>
                <a:ea typeface="+mn-ea"/>
                <a:cs typeface="+mn-cs"/>
              </a:rPr>
              <a:t>PassengerCount</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TotalFare</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Then, it writes each (</a:t>
            </a:r>
            <a:r>
              <a:rPr lang="en-US" sz="1200" b="0" i="0" kern="1200" dirty="0" err="1" smtClean="0">
                <a:solidFill>
                  <a:schemeClr val="tx1"/>
                </a:solidFill>
                <a:effectLst/>
                <a:latin typeface="+mn-lt"/>
                <a:ea typeface="+mn-ea"/>
                <a:cs typeface="+mn-cs"/>
              </a:rPr>
              <a:t>PickUpLocation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inDegree</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DropOffLocation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outDegree</a:t>
            </a:r>
            <a:r>
              <a:rPr lang="en-US" sz="1200" b="0" i="0" kern="1200" dirty="0" smtClean="0">
                <a:solidFill>
                  <a:schemeClr val="tx1"/>
                </a:solidFill>
                <a:effectLst/>
                <a:latin typeface="+mn-lt"/>
                <a:ea typeface="+mn-ea"/>
                <a:cs typeface="+mn-cs"/>
              </a:rPr>
              <a:t>) as a key-value tuple that will be processed further by the Reduce procedure</a:t>
            </a:r>
          </a:p>
          <a:p>
            <a:r>
              <a:rPr lang="en-US" sz="1200" b="0" i="0" kern="1200" dirty="0" smtClean="0">
                <a:solidFill>
                  <a:schemeClr val="tx1"/>
                </a:solidFill>
                <a:effectLst/>
                <a:latin typeface="+mn-lt"/>
                <a:ea typeface="+mn-ea"/>
                <a:cs typeface="+mn-cs"/>
              </a:rPr>
              <a:t>what the Reduce procedure does is simply grouping by location ID and aggregate by summing up the second column to achieve the “diff”. Then it writes (Location ID, diff) as a key-value tuple</a:t>
            </a:r>
            <a:r>
              <a:rPr lang="en-US"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733D7A2-C585-48BF-BF8C-C21FDC051F77}" type="slidenum">
              <a:rPr lang="en-US" smtClean="0"/>
              <a:t>18</a:t>
            </a:fld>
            <a:endParaRPr lang="en-US" dirty="0"/>
          </a:p>
        </p:txBody>
      </p:sp>
    </p:spTree>
    <p:extLst>
      <p:ext uri="{BB962C8B-B14F-4D97-AF65-F5344CB8AC3E}">
        <p14:creationId xmlns:p14="http://schemas.microsoft.com/office/powerpoint/2010/main" val="575107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order to group by “diff” to achieve the final output, the Map procedure of Job 2 needs to swap the input key-value pairs (Location ID, diff) into (diff, Location ID) because Reduce procedure groups by keys</a:t>
            </a:r>
            <a:r>
              <a:rPr lang="en-US" sz="1200" b="0" i="0" kern="1200" dirty="0" smtClean="0">
                <a:solidFill>
                  <a:schemeClr val="tx1"/>
                </a:solidFill>
                <a:effectLst/>
                <a:latin typeface="+mn-lt"/>
                <a:ea typeface="+mn-ea"/>
                <a:cs typeface="+mn-cs"/>
              </a:rPr>
              <a:t>.</a:t>
            </a:r>
            <a:endParaRPr lang="en-US" dirty="0" smtClean="0"/>
          </a:p>
          <a:p>
            <a:endParaRPr lang="en-US" dirty="0" smtClean="0"/>
          </a:p>
          <a:p>
            <a:r>
              <a:rPr lang="en-US" sz="1200" b="0" i="0" kern="1200" dirty="0" smtClean="0">
                <a:solidFill>
                  <a:schemeClr val="tx1"/>
                </a:solidFill>
                <a:effectLst/>
                <a:latin typeface="+mn-lt"/>
                <a:ea typeface="+mn-ea"/>
                <a:cs typeface="+mn-cs"/>
              </a:rPr>
              <a:t>What happens here is that the Reduce procedure simply loops through the input and for each occurrence of a unique “diff”, its count increases by 1. At the end of the loop, it writes (diff, count) as key-value pair into the final output file:</a:t>
            </a:r>
            <a:endParaRPr lang="en-US" dirty="0" smtClean="0"/>
          </a:p>
        </p:txBody>
      </p:sp>
      <p:sp>
        <p:nvSpPr>
          <p:cNvPr id="4" name="Slide Number Placeholder 3"/>
          <p:cNvSpPr>
            <a:spLocks noGrp="1"/>
          </p:cNvSpPr>
          <p:nvPr>
            <p:ph type="sldNum" sz="quarter" idx="10"/>
          </p:nvPr>
        </p:nvSpPr>
        <p:spPr/>
        <p:txBody>
          <a:bodyPr/>
          <a:lstStyle/>
          <a:p>
            <a:fld id="{3733D7A2-C585-48BF-BF8C-C21FDC051F77}" type="slidenum">
              <a:rPr lang="en-US" smtClean="0"/>
              <a:t>19</a:t>
            </a:fld>
            <a:endParaRPr lang="en-US" dirty="0"/>
          </a:p>
        </p:txBody>
      </p:sp>
    </p:spTree>
    <p:extLst>
      <p:ext uri="{BB962C8B-B14F-4D97-AF65-F5344CB8AC3E}">
        <p14:creationId xmlns:p14="http://schemas.microsoft.com/office/powerpoint/2010/main" val="263088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interesting to know that 90 percent of the worlds’ data is generated in the last 2 years</a:t>
            </a:r>
            <a:r>
              <a:rPr lang="en-US" baseline="0" dirty="0" smtClean="0"/>
              <a:t> and the growth has been exponential due to vast usage of social media apps and it became very hard to process</a:t>
            </a:r>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2</a:t>
            </a:fld>
            <a:endParaRPr lang="en-US" dirty="0"/>
          </a:p>
        </p:txBody>
      </p:sp>
    </p:spTree>
    <p:extLst>
      <p:ext uri="{BB962C8B-B14F-4D97-AF65-F5344CB8AC3E}">
        <p14:creationId xmlns:p14="http://schemas.microsoft.com/office/powerpoint/2010/main" val="4056610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Basically, the crux is to create two different configurations for the two jobs as “</a:t>
            </a:r>
            <a:r>
              <a:rPr lang="en-US" sz="1200" b="0" i="0" kern="1200" dirty="0" err="1" smtClean="0">
                <a:solidFill>
                  <a:schemeClr val="tx1"/>
                </a:solidFill>
                <a:effectLst/>
                <a:latin typeface="+mn-lt"/>
                <a:ea typeface="+mn-ea"/>
                <a:cs typeface="+mn-cs"/>
              </a:rPr>
              <a:t>conf</a:t>
            </a:r>
            <a:r>
              <a:rPr lang="en-US" sz="1200" b="0" i="0" kern="1200" dirty="0" smtClean="0">
                <a:solidFill>
                  <a:schemeClr val="tx1"/>
                </a:solidFill>
                <a:effectLst/>
                <a:latin typeface="+mn-lt"/>
                <a:ea typeface="+mn-ea"/>
                <a:cs typeface="+mn-cs"/>
              </a:rPr>
              <a:t>” and “conf2” where they also get two different instances.</a:t>
            </a:r>
          </a:p>
          <a:p>
            <a:r>
              <a:rPr lang="en-US" sz="1200" b="0" i="0" kern="1200" dirty="0" smtClean="0">
                <a:solidFill>
                  <a:schemeClr val="tx1"/>
                </a:solidFill>
                <a:effectLst/>
                <a:latin typeface="+mn-lt"/>
                <a:ea typeface="+mn-ea"/>
                <a:cs typeface="+mn-cs"/>
              </a:rPr>
              <a:t>Then using this command</a:t>
            </a:r>
          </a:p>
          <a:p>
            <a:r>
              <a:rPr lang="en-US" sz="1200" b="0" i="0" kern="1200" dirty="0" smtClean="0">
                <a:solidFill>
                  <a:schemeClr val="tx1"/>
                </a:solidFill>
                <a:effectLst/>
                <a:latin typeface="+mn-lt"/>
                <a:ea typeface="+mn-ea"/>
                <a:cs typeface="+mn-cs"/>
              </a:rPr>
              <a:t>We are ensuring that Job #2 can only be executed when Job #1 finishes with</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But note that the system does not terminate here. For linking</a:t>
            </a:r>
            <a:r>
              <a:rPr lang="en-US" sz="1200" b="0" i="0" kern="1200" baseline="0" dirty="0" smtClean="0">
                <a:solidFill>
                  <a:schemeClr val="tx1"/>
                </a:solidFill>
                <a:effectLst/>
                <a:latin typeface="+mn-lt"/>
                <a:ea typeface="+mn-ea"/>
                <a:cs typeface="+mn-cs"/>
              </a:rPr>
              <a:t> these two jobs</a:t>
            </a:r>
            <a:r>
              <a:rPr lang="en-US" sz="1200" b="0" i="0" kern="1200" dirty="0" smtClean="0">
                <a:solidFill>
                  <a:schemeClr val="tx1"/>
                </a:solidFill>
                <a:effectLst/>
                <a:latin typeface="+mn-lt"/>
                <a:ea typeface="+mn-ea"/>
                <a:cs typeface="+mn-cs"/>
              </a:rPr>
              <a:t>, we do chaining;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output of Job #1 is the same as the input of Job #2:</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in</a:t>
            </a:r>
            <a:r>
              <a:rPr lang="en-US" sz="1200" b="0" i="0" kern="1200" baseline="0" dirty="0" smtClean="0">
                <a:solidFill>
                  <a:schemeClr val="tx1"/>
                </a:solidFill>
                <a:effectLst/>
                <a:latin typeface="+mn-lt"/>
                <a:ea typeface="+mn-ea"/>
                <a:cs typeface="+mn-cs"/>
              </a:rPr>
              <a:t> this way, we get a chain of </a:t>
            </a:r>
            <a:r>
              <a:rPr lang="en-US" sz="1200" b="0" i="0" kern="1200" baseline="0" dirty="0" err="1" smtClean="0">
                <a:solidFill>
                  <a:schemeClr val="tx1"/>
                </a:solidFill>
                <a:effectLst/>
                <a:latin typeface="+mn-lt"/>
                <a:ea typeface="+mn-ea"/>
                <a:cs typeface="+mn-cs"/>
              </a:rPr>
              <a:t>MapReduce</a:t>
            </a:r>
            <a:r>
              <a:rPr lang="en-US" sz="1200" b="0" i="0" kern="1200" baseline="0" dirty="0" smtClean="0">
                <a:solidFill>
                  <a:schemeClr val="tx1"/>
                </a:solidFill>
                <a:effectLst/>
                <a:latin typeface="+mn-lt"/>
                <a:ea typeface="+mn-ea"/>
                <a:cs typeface="+mn-cs"/>
              </a:rPr>
              <a:t> jobs, and using this chaining mechanism we can chain more than 2 jobs. </a:t>
            </a:r>
            <a:endParaRPr lang="en-US" dirty="0" smtClean="0"/>
          </a:p>
        </p:txBody>
      </p:sp>
      <p:sp>
        <p:nvSpPr>
          <p:cNvPr id="4" name="Slide Number Placeholder 3"/>
          <p:cNvSpPr>
            <a:spLocks noGrp="1"/>
          </p:cNvSpPr>
          <p:nvPr>
            <p:ph type="sldNum" sz="quarter" idx="10"/>
          </p:nvPr>
        </p:nvSpPr>
        <p:spPr/>
        <p:txBody>
          <a:bodyPr/>
          <a:lstStyle/>
          <a:p>
            <a:fld id="{3733D7A2-C585-48BF-BF8C-C21FDC051F77}" type="slidenum">
              <a:rPr lang="en-US" smtClean="0"/>
              <a:t>20</a:t>
            </a:fld>
            <a:endParaRPr lang="en-US" dirty="0"/>
          </a:p>
        </p:txBody>
      </p:sp>
    </p:spTree>
    <p:extLst>
      <p:ext uri="{BB962C8B-B14F-4D97-AF65-F5344CB8AC3E}">
        <p14:creationId xmlns:p14="http://schemas.microsoft.com/office/powerpoint/2010/main" val="3123697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some advantages of map </a:t>
            </a:r>
            <a:r>
              <a:rPr lang="en-US" dirty="0" smtClean="0"/>
              <a:t>reduce</a:t>
            </a:r>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21</a:t>
            </a:fld>
            <a:endParaRPr lang="en-US" dirty="0"/>
          </a:p>
        </p:txBody>
      </p:sp>
    </p:spTree>
    <p:extLst>
      <p:ext uri="{BB962C8B-B14F-4D97-AF65-F5344CB8AC3E}">
        <p14:creationId xmlns:p14="http://schemas.microsoft.com/office/powerpoint/2010/main" val="2665011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Although Hadoop is good at storing and processing large amount of data, there were some limitations:</a:t>
            </a:r>
            <a:endParaRPr lang="en-US" dirty="0" smtClean="0"/>
          </a:p>
          <a:p>
            <a:endParaRPr lang="en-US" dirty="0" smtClean="0"/>
          </a:p>
          <a:p>
            <a:r>
              <a:rPr lang="en-US" dirty="0" smtClean="0"/>
              <a:t>This causes</a:t>
            </a:r>
            <a:r>
              <a:rPr lang="en-US" baseline="0" dirty="0" smtClean="0"/>
              <a:t> too much I/O dependency.</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There emerges the need to process data faster and in real-time manner</a:t>
            </a:r>
          </a:p>
          <a:p>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22</a:t>
            </a:fld>
            <a:endParaRPr lang="en-US" dirty="0"/>
          </a:p>
        </p:txBody>
      </p:sp>
    </p:spTree>
    <p:extLst>
      <p:ext uri="{BB962C8B-B14F-4D97-AF65-F5344CB8AC3E}">
        <p14:creationId xmlns:p14="http://schemas.microsoft.com/office/powerpoint/2010/main" val="992629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that’s where Apache Spark</a:t>
            </a:r>
            <a:r>
              <a:rPr lang="en-US" baseline="0" dirty="0" smtClean="0"/>
              <a:t> comes in view.</a:t>
            </a:r>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23</a:t>
            </a:fld>
            <a:endParaRPr lang="en-US" dirty="0"/>
          </a:p>
        </p:txBody>
      </p:sp>
    </p:spTree>
    <p:extLst>
      <p:ext uri="{BB962C8B-B14F-4D97-AF65-F5344CB8AC3E}">
        <p14:creationId xmlns:p14="http://schemas.microsoft.com/office/powerpoint/2010/main" val="2241685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instead of loading</a:t>
            </a:r>
            <a:r>
              <a:rPr lang="en-US" baseline="0" dirty="0" smtClean="0"/>
              <a:t> and storing data again n again to and from the disk, Spark stores data in memory and by memory here </a:t>
            </a:r>
            <a:r>
              <a:rPr lang="en-US" baseline="0" dirty="0" smtClean="0"/>
              <a:t>we mean </a:t>
            </a:r>
            <a:r>
              <a:rPr lang="en-US" baseline="0" dirty="0" smtClean="0"/>
              <a:t>RAM.</a:t>
            </a:r>
          </a:p>
          <a:p>
            <a:r>
              <a:rPr lang="en-US" baseline="0" dirty="0" smtClean="0"/>
              <a:t>And it works on the concept of RDDs.</a:t>
            </a:r>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24</a:t>
            </a:fld>
            <a:endParaRPr lang="en-US" dirty="0"/>
          </a:p>
        </p:txBody>
      </p:sp>
    </p:spTree>
    <p:extLst>
      <p:ext uri="{BB962C8B-B14F-4D97-AF65-F5344CB8AC3E}">
        <p14:creationId xmlns:p14="http://schemas.microsoft.com/office/powerpoint/2010/main" val="2051621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Resilient Distributed Datasets (RDD) is a fundamental data structure of Spark. As the name suggests is a Resilient (Fault-tolerant) records of data that resides on multiple nodes.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is an immutable (read-only) distributed collection of objects. Each dataset in RDD is divided into logical partitions, which may be computed on different nodes of the cluster. RDDs can contain any type of Python, Java, or Scala objects, including user-defined classes.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Spark makes use of the concept of RDDs to achieve faster and efficient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operations. </a:t>
            </a:r>
          </a:p>
          <a:p>
            <a:endParaRPr lang="en-US" dirty="0" smtClean="0"/>
          </a:p>
          <a:p>
            <a:r>
              <a:rPr lang="en-US" sz="1200" b="0" i="0" kern="1200" dirty="0" smtClean="0">
                <a:solidFill>
                  <a:schemeClr val="tx1"/>
                </a:solidFill>
                <a:effectLst/>
                <a:latin typeface="+mn-lt"/>
                <a:ea typeface="+mn-ea"/>
                <a:cs typeface="+mn-cs"/>
              </a:rPr>
              <a:t>Most of the Hadoop applications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spend more than 90% of the time doing HDFS read-write operations.</a:t>
            </a:r>
          </a:p>
          <a:p>
            <a:r>
              <a:rPr lang="en-US" sz="1200" b="0" i="0" kern="1200" dirty="0" smtClean="0">
                <a:solidFill>
                  <a:schemeClr val="tx1"/>
                </a:solidFill>
                <a:effectLst/>
                <a:latin typeface="+mn-lt"/>
                <a:ea typeface="+mn-ea"/>
                <a:cs typeface="+mn-cs"/>
              </a:rPr>
              <a:t>Recognizing this problem, researchers developed a specialized framework called Apache Spark. And</a:t>
            </a:r>
            <a:r>
              <a:rPr lang="en-US" sz="1200" b="0" i="0" kern="1200" baseline="0" dirty="0" smtClean="0">
                <a:solidFill>
                  <a:schemeClr val="tx1"/>
                </a:solidFill>
                <a:effectLst/>
                <a:latin typeface="+mn-lt"/>
                <a:ea typeface="+mn-ea"/>
                <a:cs typeface="+mn-cs"/>
              </a:rPr>
              <a:t> the key idea is RDDs which</a:t>
            </a:r>
            <a:r>
              <a:rPr lang="en-US" sz="1200" b="0" i="0" kern="1200" dirty="0" smtClean="0">
                <a:solidFill>
                  <a:schemeClr val="tx1"/>
                </a:solidFill>
                <a:effectLst/>
                <a:latin typeface="+mn-lt"/>
                <a:ea typeface="+mn-ea"/>
                <a:cs typeface="+mn-cs"/>
              </a:rPr>
              <a:t> supports in-memory processing computation.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means, it stores the state of memory as an object across the jobs and the object is sharable between those jobs. Data sharing in memory is 10 to 100 times faster than network and Disk.</a:t>
            </a:r>
          </a:p>
        </p:txBody>
      </p:sp>
      <p:sp>
        <p:nvSpPr>
          <p:cNvPr id="4" name="Slide Number Placeholder 3"/>
          <p:cNvSpPr>
            <a:spLocks noGrp="1"/>
          </p:cNvSpPr>
          <p:nvPr>
            <p:ph type="sldNum" sz="quarter" idx="10"/>
          </p:nvPr>
        </p:nvSpPr>
        <p:spPr/>
        <p:txBody>
          <a:bodyPr/>
          <a:lstStyle/>
          <a:p>
            <a:fld id="{3733D7A2-C585-48BF-BF8C-C21FDC051F77}" type="slidenum">
              <a:rPr lang="en-US" smtClean="0"/>
              <a:t>25</a:t>
            </a:fld>
            <a:endParaRPr lang="en-US" dirty="0"/>
          </a:p>
        </p:txBody>
      </p:sp>
    </p:spTree>
    <p:extLst>
      <p:ext uri="{BB962C8B-B14F-4D97-AF65-F5344CB8AC3E}">
        <p14:creationId xmlns:p14="http://schemas.microsoft.com/office/powerpoint/2010/main" val="1207879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loaded a simple data</a:t>
            </a:r>
            <a:r>
              <a:rPr lang="en-US" sz="1200" b="0" i="0" kern="1200" baseline="0" dirty="0" smtClean="0">
                <a:solidFill>
                  <a:schemeClr val="tx1"/>
                </a:solidFill>
                <a:effectLst/>
                <a:latin typeface="+mn-lt"/>
                <a:ea typeface="+mn-ea"/>
                <a:cs typeface="+mn-cs"/>
              </a:rPr>
              <a:t> of 6 elements </a:t>
            </a:r>
          </a:p>
          <a:p>
            <a:r>
              <a:rPr lang="en-US" sz="1200" b="0" i="0" kern="1200" dirty="0" smtClean="0">
                <a:solidFill>
                  <a:schemeClr val="tx1"/>
                </a:solidFill>
                <a:effectLst/>
                <a:latin typeface="+mn-lt"/>
                <a:ea typeface="+mn-ea"/>
                <a:cs typeface="+mn-cs"/>
              </a:rPr>
              <a:t>When Spark’s parallelize method is applied to a group of these</a:t>
            </a:r>
            <a:r>
              <a:rPr lang="en-US" sz="1200" b="0" i="0" kern="1200" baseline="0" dirty="0" smtClean="0">
                <a:solidFill>
                  <a:schemeClr val="tx1"/>
                </a:solidFill>
                <a:effectLst/>
                <a:latin typeface="+mn-lt"/>
                <a:ea typeface="+mn-ea"/>
                <a:cs typeface="+mn-cs"/>
              </a:rPr>
              <a:t> elements</a:t>
            </a:r>
            <a:r>
              <a:rPr lang="en-US" sz="1200" b="0" i="0" kern="1200" dirty="0" smtClean="0">
                <a:solidFill>
                  <a:schemeClr val="tx1"/>
                </a:solidFill>
                <a:effectLst/>
                <a:latin typeface="+mn-lt"/>
                <a:ea typeface="+mn-ea"/>
                <a:cs typeface="+mn-cs"/>
              </a:rPr>
              <a:t>, a new distributed dataset is created. This dataset is an RDD.</a:t>
            </a:r>
          </a:p>
          <a:p>
            <a:r>
              <a:rPr lang="en-US" sz="1200" b="0" i="0" kern="1200" dirty="0" smtClean="0">
                <a:solidFill>
                  <a:schemeClr val="tx1"/>
                </a:solidFill>
                <a:effectLst/>
                <a:latin typeface="+mn-lt"/>
                <a:ea typeface="+mn-ea"/>
                <a:cs typeface="+mn-cs"/>
              </a:rPr>
              <a:t>We are coalescing it because it was distributed</a:t>
            </a:r>
            <a:r>
              <a:rPr lang="en-US" sz="1200" b="0" i="0" kern="1200" baseline="0" dirty="0" smtClean="0">
                <a:solidFill>
                  <a:schemeClr val="tx1"/>
                </a:solidFill>
                <a:effectLst/>
                <a:latin typeface="+mn-lt"/>
                <a:ea typeface="+mn-ea"/>
                <a:cs typeface="+mn-cs"/>
              </a:rPr>
              <a:t> and we wanted to show all of them together.</a:t>
            </a:r>
          </a:p>
          <a:p>
            <a:r>
              <a:rPr lang="en-US" sz="1200" b="0" i="0" kern="1200" baseline="0" dirty="0" smtClean="0">
                <a:solidFill>
                  <a:schemeClr val="tx1"/>
                </a:solidFill>
                <a:effectLst/>
                <a:latin typeface="+mn-lt"/>
                <a:ea typeface="+mn-ea"/>
                <a:cs typeface="+mn-cs"/>
              </a:rPr>
              <a:t>But you may see that the order is now changed, because spark distributed them to different chunks and when we tried to get them together they got in a different order. </a:t>
            </a:r>
          </a:p>
          <a:p>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RDDs perform </a:t>
            </a:r>
            <a:r>
              <a:rPr lang="en-US" sz="1200" b="0" i="0" kern="1200" dirty="0" smtClean="0">
                <a:solidFill>
                  <a:schemeClr val="tx1"/>
                </a:solidFill>
                <a:effectLst/>
                <a:latin typeface="+mn-lt"/>
                <a:ea typeface="+mn-ea"/>
                <a:cs typeface="+mn-cs"/>
              </a:rPr>
              <a:t>iterative and interactive operations.</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26</a:t>
            </a:fld>
            <a:endParaRPr lang="en-US" dirty="0"/>
          </a:p>
        </p:txBody>
      </p:sp>
    </p:spTree>
    <p:extLst>
      <p:ext uri="{BB962C8B-B14F-4D97-AF65-F5344CB8AC3E}">
        <p14:creationId xmlns:p14="http://schemas.microsoft.com/office/powerpoint/2010/main" val="1829786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It will store intermediate results in a distributed memory instead of Stable storage (Disk) unlike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that uses</a:t>
            </a:r>
            <a:r>
              <a:rPr lang="en-US" sz="1200" b="0" i="0" kern="1200" baseline="0" dirty="0" smtClean="0">
                <a:solidFill>
                  <a:schemeClr val="tx1"/>
                </a:solidFill>
                <a:effectLst/>
                <a:latin typeface="+mn-lt"/>
                <a:ea typeface="+mn-ea"/>
                <a:cs typeface="+mn-cs"/>
              </a:rPr>
              <a:t> disk, </a:t>
            </a:r>
            <a:r>
              <a:rPr lang="en-US" sz="1200" b="0" i="0" kern="1200" dirty="0" smtClean="0">
                <a:solidFill>
                  <a:schemeClr val="tx1"/>
                </a:solidFill>
                <a:effectLst/>
                <a:latin typeface="+mn-lt"/>
                <a:ea typeface="+mn-ea"/>
                <a:cs typeface="+mn-cs"/>
              </a:rPr>
              <a:t>and make the system faster.</a:t>
            </a:r>
          </a:p>
          <a:p>
            <a:r>
              <a:rPr lang="en-US" sz="1200" b="1" i="0" kern="1200" dirty="0" smtClean="0">
                <a:solidFill>
                  <a:schemeClr val="tx1"/>
                </a:solidFill>
                <a:effectLst/>
                <a:latin typeface="+mn-lt"/>
                <a:ea typeface="+mn-ea"/>
                <a:cs typeface="+mn-cs"/>
              </a:rPr>
              <a:t>Note</a:t>
            </a:r>
            <a:r>
              <a:rPr lang="en-US" sz="1200" b="0" i="0" kern="1200" dirty="0" smtClean="0">
                <a:solidFill>
                  <a:schemeClr val="tx1"/>
                </a:solidFill>
                <a:effectLst/>
                <a:latin typeface="+mn-lt"/>
                <a:ea typeface="+mn-ea"/>
                <a:cs typeface="+mn-cs"/>
              </a:rPr>
              <a:t> − If the Distributed memory (RAM) is not sufficient to store intermediate results (State of the JOB), then it will store those results on the disk.</a:t>
            </a:r>
          </a:p>
          <a:p>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27</a:t>
            </a:fld>
            <a:endParaRPr lang="en-US" dirty="0"/>
          </a:p>
        </p:txBody>
      </p:sp>
    </p:spTree>
    <p:extLst>
      <p:ext uri="{BB962C8B-B14F-4D97-AF65-F5344CB8AC3E}">
        <p14:creationId xmlns:p14="http://schemas.microsoft.com/office/powerpoint/2010/main" val="4242023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different queries are run on the same set of data repeatedly, this particular data can be kept in memory for better execution times.</a:t>
            </a:r>
          </a:p>
          <a:p>
            <a:r>
              <a:rPr lang="en-US" dirty="0" smtClean="0"/>
              <a:t>Unlike</a:t>
            </a:r>
            <a:r>
              <a:rPr lang="en-US" baseline="0" dirty="0" smtClean="0"/>
              <a:t> </a:t>
            </a:r>
            <a:r>
              <a:rPr lang="en-US" baseline="0" dirty="0" err="1" smtClean="0"/>
              <a:t>MapReduce</a:t>
            </a:r>
            <a:r>
              <a:rPr lang="en-US" baseline="0" dirty="0" smtClean="0"/>
              <a:t> that keeps querying from the stable storage and hence increases the cost.</a:t>
            </a:r>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28</a:t>
            </a:fld>
            <a:endParaRPr lang="en-US" dirty="0"/>
          </a:p>
        </p:txBody>
      </p:sp>
    </p:spTree>
    <p:extLst>
      <p:ext uri="{BB962C8B-B14F-4D97-AF65-F5344CB8AC3E}">
        <p14:creationId xmlns:p14="http://schemas.microsoft.com/office/powerpoint/2010/main" val="3527767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Spark also gave the privilege</a:t>
            </a:r>
            <a:r>
              <a:rPr lang="en-US" baseline="0" dirty="0" smtClean="0"/>
              <a:t> to write code in various programming languages, python java </a:t>
            </a:r>
            <a:r>
              <a:rPr lang="en-US" baseline="0" dirty="0" err="1" smtClean="0"/>
              <a:t>scala</a:t>
            </a:r>
            <a:r>
              <a:rPr lang="en-US" baseline="0" dirty="0" smtClean="0"/>
              <a:t>, so we can choose the language of our choice and process large amount of data.</a:t>
            </a:r>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29</a:t>
            </a:fld>
            <a:endParaRPr lang="en-US" dirty="0"/>
          </a:p>
        </p:txBody>
      </p:sp>
    </p:spTree>
    <p:extLst>
      <p:ext uri="{BB962C8B-B14F-4D97-AF65-F5344CB8AC3E}">
        <p14:creationId xmlns:p14="http://schemas.microsoft.com/office/powerpoint/2010/main" val="1075085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address this,</a:t>
            </a:r>
            <a:r>
              <a:rPr lang="en-US" baseline="0" dirty="0" smtClean="0"/>
              <a:t> the concept of big data emerged , which refers to a very huge amount of data</a:t>
            </a:r>
          </a:p>
          <a:p>
            <a:endParaRPr lang="en-US" baseline="0" dirty="0" smtClean="0"/>
          </a:p>
          <a:p>
            <a:r>
              <a:rPr lang="en-US" baseline="0" dirty="0" smtClean="0"/>
              <a:t>Now, big organizations around the globe wanted to process this Big Data to gain insights.</a:t>
            </a:r>
          </a:p>
          <a:p>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3</a:t>
            </a:fld>
            <a:endParaRPr lang="en-US" dirty="0"/>
          </a:p>
        </p:txBody>
      </p:sp>
    </p:spTree>
    <p:extLst>
      <p:ext uri="{BB962C8B-B14F-4D97-AF65-F5344CB8AC3E}">
        <p14:creationId xmlns:p14="http://schemas.microsoft.com/office/powerpoint/2010/main" val="40506194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Spark became very famous in no time because:</a:t>
            </a:r>
          </a:p>
          <a:p>
            <a:r>
              <a:rPr lang="en-US" dirty="0" smtClean="0"/>
              <a:t>It</a:t>
            </a:r>
            <a:r>
              <a:rPr lang="en-US" baseline="0" dirty="0" smtClean="0"/>
              <a:t> was fast</a:t>
            </a:r>
          </a:p>
          <a:p>
            <a:r>
              <a:rPr lang="en-US" dirty="0" smtClean="0"/>
              <a:t>It could handle a lot of data and process it efficiently</a:t>
            </a:r>
          </a:p>
          <a:p>
            <a:r>
              <a:rPr lang="en-US" dirty="0" smtClean="0"/>
              <a:t>And above all we can run spark even in a </a:t>
            </a:r>
            <a:r>
              <a:rPr lang="en-US" dirty="0" err="1" smtClean="0"/>
              <a:t>jupyter</a:t>
            </a:r>
            <a:r>
              <a:rPr lang="en-US" dirty="0" smtClean="0"/>
              <a:t> notebook and it</a:t>
            </a:r>
            <a:r>
              <a:rPr lang="en-US" baseline="0" dirty="0" smtClean="0"/>
              <a:t> does not need heavy configurations and setup. </a:t>
            </a:r>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30</a:t>
            </a:fld>
            <a:endParaRPr lang="en-US" dirty="0"/>
          </a:p>
        </p:txBody>
      </p:sp>
    </p:spTree>
    <p:extLst>
      <p:ext uri="{BB962C8B-B14F-4D97-AF65-F5344CB8AC3E}">
        <p14:creationId xmlns:p14="http://schemas.microsoft.com/office/powerpoint/2010/main" val="3791466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31</a:t>
            </a:fld>
            <a:endParaRPr lang="en-US" dirty="0"/>
          </a:p>
        </p:txBody>
      </p:sp>
    </p:spTree>
    <p:extLst>
      <p:ext uri="{BB962C8B-B14F-4D97-AF65-F5344CB8AC3E}">
        <p14:creationId xmlns:p14="http://schemas.microsoft.com/office/powerpoint/2010/main" val="2331458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main module of spark</a:t>
            </a:r>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32</a:t>
            </a:fld>
            <a:endParaRPr lang="en-US" dirty="0"/>
          </a:p>
        </p:txBody>
      </p:sp>
    </p:spTree>
    <p:extLst>
      <p:ext uri="{BB962C8B-B14F-4D97-AF65-F5344CB8AC3E}">
        <p14:creationId xmlns:p14="http://schemas.microsoft.com/office/powerpoint/2010/main" val="10568812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33</a:t>
            </a:fld>
            <a:endParaRPr lang="en-US" dirty="0"/>
          </a:p>
        </p:txBody>
      </p:sp>
    </p:spTree>
    <p:extLst>
      <p:ext uri="{BB962C8B-B14F-4D97-AF65-F5344CB8AC3E}">
        <p14:creationId xmlns:p14="http://schemas.microsoft.com/office/powerpoint/2010/main" val="3392240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34</a:t>
            </a:fld>
            <a:endParaRPr lang="en-US" dirty="0"/>
          </a:p>
        </p:txBody>
      </p:sp>
    </p:spTree>
    <p:extLst>
      <p:ext uri="{BB962C8B-B14F-4D97-AF65-F5344CB8AC3E}">
        <p14:creationId xmlns:p14="http://schemas.microsoft.com/office/powerpoint/2010/main" val="2260276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all these</a:t>
            </a:r>
            <a:r>
              <a:rPr lang="en-US" baseline="0" dirty="0" smtClean="0"/>
              <a:t> tools made Spark a really powerful tool for processing and analyzing Big Data</a:t>
            </a:r>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35</a:t>
            </a:fld>
            <a:endParaRPr lang="en-US" dirty="0"/>
          </a:p>
        </p:txBody>
      </p:sp>
    </p:spTree>
    <p:extLst>
      <p:ext uri="{BB962C8B-B14F-4D97-AF65-F5344CB8AC3E}">
        <p14:creationId xmlns:p14="http://schemas.microsoft.com/office/powerpoint/2010/main" val="24256955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ever we run anything it goes to the cluster manager</a:t>
            </a:r>
          </a:p>
          <a:p>
            <a:endParaRPr lang="en-US" dirty="0" smtClean="0"/>
          </a:p>
          <a:p>
            <a:r>
              <a:rPr lang="en-US" dirty="0" smtClean="0"/>
              <a:t>Any job in spark is called a spark</a:t>
            </a:r>
            <a:r>
              <a:rPr lang="en-US" baseline="0" dirty="0" smtClean="0"/>
              <a:t> application.</a:t>
            </a:r>
          </a:p>
          <a:p>
            <a:endParaRPr lang="en-US" baseline="0" dirty="0" smtClean="0"/>
          </a:p>
          <a:p>
            <a:r>
              <a:rPr lang="en-US" baseline="0" dirty="0" smtClean="0"/>
              <a:t>As there were components of spark , </a:t>
            </a:r>
            <a:r>
              <a:rPr lang="en-US" baseline="0" dirty="0" err="1" smtClean="0"/>
              <a:t>sql</a:t>
            </a:r>
            <a:r>
              <a:rPr lang="en-US" baseline="0" dirty="0" smtClean="0"/>
              <a:t>, </a:t>
            </a:r>
            <a:r>
              <a:rPr lang="en-US" baseline="0" dirty="0" err="1" smtClean="0"/>
              <a:t>mllib</a:t>
            </a:r>
            <a:r>
              <a:rPr lang="en-US" baseline="0" dirty="0" smtClean="0"/>
              <a:t> </a:t>
            </a:r>
            <a:r>
              <a:rPr lang="en-US" baseline="0" dirty="0" err="1" smtClean="0"/>
              <a:t>etc</a:t>
            </a:r>
            <a:r>
              <a:rPr lang="en-US" baseline="0" dirty="0" smtClean="0"/>
              <a:t>, there are 2 important components for spark application as well</a:t>
            </a:r>
          </a:p>
          <a:p>
            <a:r>
              <a:rPr lang="en-US" baseline="0" dirty="0" smtClean="0"/>
              <a:t>And these are the driver and executor processes</a:t>
            </a:r>
          </a:p>
          <a:p>
            <a:r>
              <a:rPr lang="en-US" baseline="0" dirty="0" smtClean="0"/>
              <a:t>They both report to cluster manager</a:t>
            </a:r>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36</a:t>
            </a:fld>
            <a:endParaRPr lang="en-US" dirty="0"/>
          </a:p>
        </p:txBody>
      </p:sp>
    </p:spTree>
    <p:extLst>
      <p:ext uri="{BB962C8B-B14F-4D97-AF65-F5344CB8AC3E}">
        <p14:creationId xmlns:p14="http://schemas.microsoft.com/office/powerpoint/2010/main" val="33104795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Driver analyses</a:t>
            </a:r>
            <a:r>
              <a:rPr lang="en-US" baseline="0" dirty="0" smtClean="0"/>
              <a:t> the work that needs to be done</a:t>
            </a:r>
          </a:p>
          <a:p>
            <a:r>
              <a:rPr lang="en-US" baseline="0" dirty="0" smtClean="0"/>
              <a:t>Divides the tasks among the executors.</a:t>
            </a:r>
          </a:p>
          <a:p>
            <a:r>
              <a:rPr lang="en-US" dirty="0" smtClean="0"/>
              <a:t>Driver keeps track of all the information about Apache Spark Applications</a:t>
            </a:r>
          </a:p>
          <a:p>
            <a:r>
              <a:rPr lang="en-US" dirty="0" smtClean="0"/>
              <a:t>It responds to the commands and inputs from the user</a:t>
            </a:r>
          </a:p>
          <a:p>
            <a:r>
              <a:rPr lang="en-US" dirty="0" smtClean="0"/>
              <a:t>Executors just execute the tasks</a:t>
            </a:r>
          </a:p>
          <a:p>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37</a:t>
            </a:fld>
            <a:endParaRPr lang="en-US" dirty="0"/>
          </a:p>
        </p:txBody>
      </p:sp>
    </p:spTree>
    <p:extLst>
      <p:ext uri="{BB962C8B-B14F-4D97-AF65-F5344CB8AC3E}">
        <p14:creationId xmlns:p14="http://schemas.microsoft.com/office/powerpoint/2010/main" val="298812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Driver process is the heart of Apache Spark because it is responsible for getting the work done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Executors report back to the driver process, the progress and the results of the work done.</a:t>
            </a:r>
          </a:p>
          <a:p>
            <a:endParaRPr lang="en-US"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733D7A2-C585-48BF-BF8C-C21FDC051F77}" type="slidenum">
              <a:rPr lang="en-US" smtClean="0"/>
              <a:t>38</a:t>
            </a:fld>
            <a:endParaRPr lang="en-US" dirty="0"/>
          </a:p>
        </p:txBody>
      </p:sp>
    </p:spTree>
    <p:extLst>
      <p:ext uri="{BB962C8B-B14F-4D97-AF65-F5344CB8AC3E}">
        <p14:creationId xmlns:p14="http://schemas.microsoft.com/office/powerpoint/2010/main" val="8914250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Creating Spark Session is the first thing that we do when working in Spark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Its like we are making the connection with the cluster manager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can create this session in any of the three languages</a:t>
            </a:r>
          </a:p>
          <a:p>
            <a:r>
              <a:rPr lang="en-US" dirty="0" smtClean="0"/>
              <a:t>And it gets us connected</a:t>
            </a:r>
            <a:r>
              <a:rPr lang="en-US" baseline="0" dirty="0" smtClean="0"/>
              <a:t> with the cluster manager.</a:t>
            </a:r>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39</a:t>
            </a:fld>
            <a:endParaRPr lang="en-US" dirty="0"/>
          </a:p>
        </p:txBody>
      </p:sp>
    </p:spTree>
    <p:extLst>
      <p:ext uri="{BB962C8B-B14F-4D97-AF65-F5344CB8AC3E}">
        <p14:creationId xmlns:p14="http://schemas.microsoft.com/office/powerpoint/2010/main" val="2793886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early </a:t>
            </a:r>
            <a:r>
              <a:rPr lang="en-US" sz="1200" dirty="0" smtClean="0"/>
              <a:t>2006 a group of engineers from Yahoo developed a software Framework called Hadoop.</a:t>
            </a:r>
          </a:p>
          <a:p>
            <a:r>
              <a:rPr lang="en-US" sz="1200" dirty="0" smtClean="0"/>
              <a:t>Hadoop was inspired by Googles’ 2 big technologies,</a:t>
            </a:r>
            <a:r>
              <a:rPr lang="en-US" sz="1200" baseline="0" dirty="0" smtClean="0"/>
              <a:t> </a:t>
            </a:r>
            <a:r>
              <a:rPr lang="en-US" sz="1200" baseline="0" dirty="0" smtClean="0"/>
              <a:t>GFS, </a:t>
            </a:r>
            <a:r>
              <a:rPr lang="en-US" sz="1200" baseline="0" dirty="0" smtClean="0"/>
              <a:t>and the other one is Googles’ </a:t>
            </a:r>
            <a:r>
              <a:rPr lang="en-US" sz="1200" baseline="0" dirty="0" err="1" smtClean="0"/>
              <a:t>MapReduce</a:t>
            </a:r>
            <a:endParaRPr lang="en-US" sz="1200" baseline="0" dirty="0" smtClean="0"/>
          </a:p>
          <a:p>
            <a:r>
              <a:rPr lang="en-US" sz="1200" baseline="0" dirty="0" smtClean="0"/>
              <a:t>using </a:t>
            </a:r>
            <a:r>
              <a:rPr lang="en-US" sz="1200" baseline="0" dirty="0" smtClean="0"/>
              <a:t>these 2 technologies, Hadoop introduced DISTRIBUTED PROCESSING</a:t>
            </a:r>
          </a:p>
          <a:p>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4</a:t>
            </a:fld>
            <a:endParaRPr lang="en-US" dirty="0"/>
          </a:p>
        </p:txBody>
      </p:sp>
    </p:spTree>
    <p:extLst>
      <p:ext uri="{BB962C8B-B14F-4D97-AF65-F5344CB8AC3E}">
        <p14:creationId xmlns:p14="http://schemas.microsoft.com/office/powerpoint/2010/main" val="625218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sure data is processed in a parallel manner we need to divide data into different chunks. This process is called partitioning</a:t>
            </a:r>
          </a:p>
          <a:p>
            <a:endParaRPr lang="en-US" dirty="0" smtClean="0"/>
          </a:p>
          <a:p>
            <a:r>
              <a:rPr lang="en-US" dirty="0" smtClean="0"/>
              <a:t>All this is done using “Transformations”, which are instructions that tell Spark how to modify this data to get the desired results</a:t>
            </a:r>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40</a:t>
            </a:fld>
            <a:endParaRPr lang="en-US" dirty="0"/>
          </a:p>
        </p:txBody>
      </p:sp>
    </p:spTree>
    <p:extLst>
      <p:ext uri="{BB962C8B-B14F-4D97-AF65-F5344CB8AC3E}">
        <p14:creationId xmlns:p14="http://schemas.microsoft.com/office/powerpoint/2010/main" val="2564138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Transformations</a:t>
            </a:r>
            <a:r>
              <a:rPr lang="en-US" sz="1200" b="0" i="0" kern="1200" dirty="0" smtClean="0">
                <a:solidFill>
                  <a:schemeClr val="tx1"/>
                </a:solidFill>
                <a:effectLst/>
                <a:latin typeface="+mn-lt"/>
                <a:ea typeface="+mn-ea"/>
                <a:cs typeface="+mn-cs"/>
              </a:rPr>
              <a:t> are functions that accept the existing RDDs as input and output one or more RDDs. However, the data in the existing RDD in Spark does not change as it is immutable.</a:t>
            </a:r>
            <a:endParaRPr lang="en-US" b="1" dirty="0" smtClean="0"/>
          </a:p>
          <a:p>
            <a:endParaRPr lang="en-US" dirty="0" smtClean="0"/>
          </a:p>
          <a:p>
            <a:endParaRPr lang="en-US" dirty="0" smtClean="0"/>
          </a:p>
          <a:p>
            <a:r>
              <a:rPr lang="en-US" dirty="0" smtClean="0"/>
              <a:t>While</a:t>
            </a:r>
            <a:r>
              <a:rPr lang="en-US" baseline="0" dirty="0" smtClean="0"/>
              <a:t> the partitioning is done on the basis of transformations</a:t>
            </a:r>
          </a:p>
          <a:p>
            <a:r>
              <a:rPr lang="en-US" baseline="0" dirty="0" smtClean="0"/>
              <a:t>Transformations are executed using actions.</a:t>
            </a:r>
          </a:p>
          <a:p>
            <a:endParaRPr lang="en-US" baseline="0" dirty="0" smtClean="0"/>
          </a:p>
          <a:p>
            <a:r>
              <a:rPr lang="en-US" sz="1200" b="0" i="0" kern="1200" dirty="0" smtClean="0">
                <a:solidFill>
                  <a:schemeClr val="tx1"/>
                </a:solidFill>
                <a:effectLst/>
                <a:latin typeface="+mn-lt"/>
                <a:ea typeface="+mn-ea"/>
                <a:cs typeface="+mn-cs"/>
              </a:rPr>
              <a:t>Actions in Spark are functions that return the end result of RDD computations. It uses a lineage graph to load data onto the RDD in a particular order. After all of the transformations are done, actions return the final result to the Spark Driver.</a:t>
            </a:r>
            <a:endParaRPr lang="en-US" baseline="0" dirty="0" smtClean="0"/>
          </a:p>
          <a:p>
            <a:r>
              <a:rPr lang="en-US" baseline="0" dirty="0" smtClean="0"/>
              <a:t>And these actions are responsible for the lazy evaluations in spark. </a:t>
            </a:r>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41</a:t>
            </a:fld>
            <a:endParaRPr lang="en-US" dirty="0"/>
          </a:p>
        </p:txBody>
      </p:sp>
    </p:spTree>
    <p:extLst>
      <p:ext uri="{BB962C8B-B14F-4D97-AF65-F5344CB8AC3E}">
        <p14:creationId xmlns:p14="http://schemas.microsoft.com/office/powerpoint/2010/main" val="33547349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DAG =</a:t>
            </a:r>
            <a:r>
              <a:rPr lang="en-US" baseline="0" dirty="0" smtClean="0"/>
              <a:t> Directed Acyclic Graph </a:t>
            </a:r>
          </a:p>
          <a:p>
            <a:endParaRPr lang="en-US" baseline="0" dirty="0" smtClean="0"/>
          </a:p>
          <a:p>
            <a:r>
              <a:rPr lang="en-US" baseline="0" dirty="0" smtClean="0"/>
              <a:t>It simply means you write a transformation in a cell and run it, it wont perform anything</a:t>
            </a:r>
          </a:p>
          <a:p>
            <a:r>
              <a:rPr lang="en-US" baseline="0" dirty="0" err="1" smtClean="0"/>
              <a:t>Untill</a:t>
            </a:r>
            <a:r>
              <a:rPr lang="en-US" baseline="0" dirty="0" smtClean="0"/>
              <a:t> you don’t write an action and run it, it will wait for you.</a:t>
            </a:r>
          </a:p>
          <a:p>
            <a:r>
              <a:rPr lang="en-US" baseline="0" dirty="0" smtClean="0"/>
              <a:t>And as soon as you run the desired action, it will create an execution plan like this DAG and will run all those transformations that you ran above</a:t>
            </a:r>
          </a:p>
          <a:p>
            <a:endParaRPr lang="en-US" baseline="0" dirty="0" smtClean="0"/>
          </a:p>
          <a:p>
            <a:r>
              <a:rPr lang="en-US" baseline="0" dirty="0" smtClean="0"/>
              <a:t>It helps in saving memory by this managed workflow approach</a:t>
            </a:r>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42</a:t>
            </a:fld>
            <a:endParaRPr lang="en-US" dirty="0"/>
          </a:p>
        </p:txBody>
      </p:sp>
    </p:spTree>
    <p:extLst>
      <p:ext uri="{BB962C8B-B14F-4D97-AF65-F5344CB8AC3E}">
        <p14:creationId xmlns:p14="http://schemas.microsoft.com/office/powerpoint/2010/main" val="10231336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43</a:t>
            </a:fld>
            <a:endParaRPr lang="en-US" dirty="0"/>
          </a:p>
        </p:txBody>
      </p:sp>
    </p:spTree>
    <p:extLst>
      <p:ext uri="{BB962C8B-B14F-4D97-AF65-F5344CB8AC3E}">
        <p14:creationId xmlns:p14="http://schemas.microsoft.com/office/powerpoint/2010/main" val="33169859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a list of 3 strings, and we multiplied it with 100 thousands to create a list of 300 thousands strings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Splitting</a:t>
            </a:r>
            <a:r>
              <a:rPr lang="en-US" baseline="0" dirty="0" smtClean="0"/>
              <a:t> words and exploding to make it a </a:t>
            </a:r>
            <a:r>
              <a:rPr lang="en-US" baseline="0" dirty="0" err="1" smtClean="0"/>
              <a:t>dataframe</a:t>
            </a:r>
            <a:r>
              <a:rPr lang="en-US" baseline="0" dirty="0" smtClean="0"/>
              <a:t> of 900 thousand words (instead of </a:t>
            </a:r>
            <a:r>
              <a:rPr lang="en-US" dirty="0" smtClean="0"/>
              <a:t>300 thousands strings</a:t>
            </a:r>
            <a:r>
              <a:rPr lang="en-US" baseline="0" dirty="0" smtClean="0"/>
              <a:t> we have 900 thousand words)</a:t>
            </a:r>
            <a:endParaRPr lang="en-US" dirty="0" smtClean="0"/>
          </a:p>
          <a:p>
            <a:endParaRPr lang="en-US" dirty="0" smtClean="0"/>
          </a:p>
          <a:p>
            <a:r>
              <a:rPr lang="en-US" dirty="0" smtClean="0"/>
              <a:t>This shows that as long as the data fits</a:t>
            </a:r>
            <a:r>
              <a:rPr lang="en-US" baseline="0" dirty="0" smtClean="0"/>
              <a:t> into the memory, nothing is better than pandas</a:t>
            </a:r>
          </a:p>
          <a:p>
            <a:r>
              <a:rPr lang="en-US" baseline="0" dirty="0" smtClean="0"/>
              <a:t>And spark performs worse than pandas because it spends time in creating </a:t>
            </a:r>
            <a:r>
              <a:rPr lang="en-US" baseline="0" dirty="0" err="1" smtClean="0"/>
              <a:t>rdds</a:t>
            </a:r>
            <a:r>
              <a:rPr lang="en-US" baseline="0" dirty="0" smtClean="0"/>
              <a:t> and processing them.</a:t>
            </a:r>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44</a:t>
            </a:fld>
            <a:endParaRPr lang="en-US" dirty="0"/>
          </a:p>
        </p:txBody>
      </p:sp>
    </p:spTree>
    <p:extLst>
      <p:ext uri="{BB962C8B-B14F-4D97-AF65-F5344CB8AC3E}">
        <p14:creationId xmlns:p14="http://schemas.microsoft.com/office/powerpoint/2010/main" val="33003615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here; </a:t>
            </a:r>
            <a:r>
              <a:rPr lang="en-US" dirty="0" smtClean="0"/>
              <a:t>We have a list of 3 strings, and we multiplied it with 100 million to create a list of 300 million strings</a:t>
            </a:r>
          </a:p>
          <a:p>
            <a:r>
              <a:rPr lang="en-US" dirty="0" smtClean="0"/>
              <a:t>We performed the same steps, but we got a memory</a:t>
            </a:r>
            <a:r>
              <a:rPr lang="en-US" baseline="0" dirty="0" smtClean="0"/>
              <a:t> error, pandas could not load such a huge data into the memory.</a:t>
            </a:r>
            <a:endParaRPr lang="en-US" dirty="0" smtClean="0"/>
          </a:p>
          <a:p>
            <a:endParaRPr lang="en-US" dirty="0" smtClean="0"/>
          </a:p>
          <a:p>
            <a:r>
              <a:rPr lang="en-US" dirty="0" smtClean="0"/>
              <a:t>That’s where spark shines.</a:t>
            </a:r>
            <a:r>
              <a:rPr lang="en-US" baseline="0" dirty="0" smtClean="0"/>
              <a:t> This is the power of Spark, it can process such a huge data (900 million records) in that same memory that pandas failed to process in.</a:t>
            </a:r>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45</a:t>
            </a:fld>
            <a:endParaRPr lang="en-US" dirty="0"/>
          </a:p>
        </p:txBody>
      </p:sp>
    </p:spTree>
    <p:extLst>
      <p:ext uri="{BB962C8B-B14F-4D97-AF65-F5344CB8AC3E}">
        <p14:creationId xmlns:p14="http://schemas.microsoft.com/office/powerpoint/2010/main" val="2551794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same mapper and reducer functions, they are performing to get the solution</a:t>
            </a:r>
            <a:r>
              <a:rPr lang="en-US" baseline="0" dirty="0" smtClean="0"/>
              <a:t> of the same word count problem, </a:t>
            </a:r>
          </a:p>
          <a:p>
            <a:r>
              <a:rPr lang="en-US" baseline="0" dirty="0" smtClean="0"/>
              <a:t>Hadoop was able to get it done but took a lot more time than spark due to manual interventions of writing commands and working through terminal/std. output</a:t>
            </a:r>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46</a:t>
            </a:fld>
            <a:endParaRPr lang="en-US" dirty="0"/>
          </a:p>
        </p:txBody>
      </p:sp>
    </p:spTree>
    <p:extLst>
      <p:ext uri="{BB962C8B-B14F-4D97-AF65-F5344CB8AC3E}">
        <p14:creationId xmlns:p14="http://schemas.microsoft.com/office/powerpoint/2010/main" val="823454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While Hadoop and Spark are often compared, they serve complementary purposes.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Hadoop excels in batch processing and storage, </a:t>
            </a:r>
          </a:p>
          <a:p>
            <a:r>
              <a:rPr lang="en-US" sz="1200" b="0" i="0" kern="1200" dirty="0" smtClean="0">
                <a:solidFill>
                  <a:schemeClr val="tx1"/>
                </a:solidFill>
                <a:effectLst/>
                <a:latin typeface="+mn-lt"/>
                <a:ea typeface="+mn-ea"/>
                <a:cs typeface="+mn-cs"/>
              </a:rPr>
              <a:t>whereas Spark shines in real-time data processing and iterative computations.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Performance-wise, Spark's in-memory processing can be much faster than Hadoop’s disk-based approach. </a:t>
            </a:r>
          </a:p>
        </p:txBody>
      </p:sp>
      <p:sp>
        <p:nvSpPr>
          <p:cNvPr id="4" name="Slide Number Placeholder 3"/>
          <p:cNvSpPr>
            <a:spLocks noGrp="1"/>
          </p:cNvSpPr>
          <p:nvPr>
            <p:ph type="sldNum" sz="quarter" idx="10"/>
          </p:nvPr>
        </p:nvSpPr>
        <p:spPr/>
        <p:txBody>
          <a:bodyPr/>
          <a:lstStyle/>
          <a:p>
            <a:fld id="{3733D7A2-C585-48BF-BF8C-C21FDC051F77}" type="slidenum">
              <a:rPr lang="en-US" smtClean="0"/>
              <a:t>47</a:t>
            </a:fld>
            <a:endParaRPr lang="en-US" dirty="0"/>
          </a:p>
        </p:txBody>
      </p:sp>
    </p:spTree>
    <p:extLst>
      <p:ext uri="{BB962C8B-B14F-4D97-AF65-F5344CB8AC3E}">
        <p14:creationId xmlns:p14="http://schemas.microsoft.com/office/powerpoint/2010/main" val="18064257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However, Hadoop’s HDFS is often used as the underlying storage system for Spark, combining the strengths of both frameworks for a more robust big data 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48</a:t>
            </a:fld>
            <a:endParaRPr lang="en-US" dirty="0"/>
          </a:p>
        </p:txBody>
      </p:sp>
    </p:spTree>
    <p:extLst>
      <p:ext uri="{BB962C8B-B14F-4D97-AF65-F5344CB8AC3E}">
        <p14:creationId xmlns:p14="http://schemas.microsoft.com/office/powerpoint/2010/main" val="39377448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further significantly enhance the performance and scalability of data processing and machine learning tasks.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We must consider integrating Spark and Hadoop with low-level parallel processing architectures like GPUs and TPUs.</a:t>
            </a:r>
            <a:endParaRPr lang="en-US" dirty="0" smtClean="0"/>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Apache Spark provides support for GPU acceleration through libraries like Rapids.ai and GPU-aware scheduling. And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Hadoop can benefit from GPU acceleration by integrating GPU-enabled libraries like </a:t>
            </a:r>
            <a:r>
              <a:rPr lang="en-US" sz="1200" b="0" i="0" kern="1200" dirty="0" err="1" smtClean="0">
                <a:solidFill>
                  <a:schemeClr val="tx1"/>
                </a:solidFill>
                <a:effectLst/>
                <a:latin typeface="+mn-lt"/>
                <a:ea typeface="+mn-ea"/>
                <a:cs typeface="+mn-cs"/>
              </a:rPr>
              <a:t>cuDF</a:t>
            </a:r>
            <a:r>
              <a:rPr lang="en-US" sz="1200" b="0" i="0" kern="1200" dirty="0" smtClean="0">
                <a:solidFill>
                  <a:schemeClr val="tx1"/>
                </a:solidFill>
                <a:effectLst/>
                <a:latin typeface="+mn-lt"/>
                <a:ea typeface="+mn-ea"/>
                <a:cs typeface="+mn-cs"/>
              </a:rPr>
              <a:t> for data processing and </a:t>
            </a:r>
            <a:r>
              <a:rPr lang="en-US" sz="1200" b="0" i="0" kern="1200" dirty="0" err="1" smtClean="0">
                <a:solidFill>
                  <a:schemeClr val="tx1"/>
                </a:solidFill>
                <a:effectLst/>
                <a:latin typeface="+mn-lt"/>
                <a:ea typeface="+mn-ea"/>
                <a:cs typeface="+mn-cs"/>
              </a:rPr>
              <a:t>cuML</a:t>
            </a:r>
            <a:r>
              <a:rPr lang="en-US" sz="1200" b="0" i="0" kern="1200" dirty="0" smtClean="0">
                <a:solidFill>
                  <a:schemeClr val="tx1"/>
                </a:solidFill>
                <a:effectLst/>
                <a:latin typeface="+mn-lt"/>
                <a:ea typeface="+mn-ea"/>
                <a:cs typeface="+mn-cs"/>
              </a:rPr>
              <a:t> for machine learning tasks.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While there isn't direct support for TPUs in Spark or Hadoop, you can still leverage TPUs for machine learning tasks by integrating them with frameworks like TensorFlow, which offers TPU support. You can train deep learning models using TensorFlow on TPUs and then integrate them with Spark/Hadoop for data preprocessing, feature engineering, and inference tasks.</a:t>
            </a:r>
          </a:p>
          <a:p>
            <a:r>
              <a:rPr lang="en-US" sz="1200" b="0" i="0" kern="1200" dirty="0" smtClean="0">
                <a:solidFill>
                  <a:schemeClr val="tx1"/>
                </a:solidFill>
                <a:effectLst/>
                <a:latin typeface="+mn-lt"/>
                <a:ea typeface="+mn-ea"/>
                <a:cs typeface="+mn-cs"/>
              </a:rPr>
              <a:t>Alternatively, you can use TPU Pods on Google Cloud Platform (GCP) and leverage services like </a:t>
            </a:r>
            <a:r>
              <a:rPr lang="en-US" sz="1200" b="0" i="0" kern="1200" dirty="0" err="1" smtClean="0">
                <a:solidFill>
                  <a:schemeClr val="tx1"/>
                </a:solidFill>
                <a:effectLst/>
                <a:latin typeface="+mn-lt"/>
                <a:ea typeface="+mn-ea"/>
                <a:cs typeface="+mn-cs"/>
              </a:rPr>
              <a:t>Dataproc</a:t>
            </a:r>
            <a:r>
              <a:rPr lang="en-US" sz="1200" b="0" i="0" kern="1200" dirty="0" smtClean="0">
                <a:solidFill>
                  <a:schemeClr val="tx1"/>
                </a:solidFill>
                <a:effectLst/>
                <a:latin typeface="+mn-lt"/>
                <a:ea typeface="+mn-ea"/>
                <a:cs typeface="+mn-cs"/>
              </a:rPr>
              <a:t> (for Hadoop/Spark) and AI Platform (for TensorFlow) to seamlessly integrate TPU-based machine learning workflows with distributed data processing.</a:t>
            </a:r>
          </a:p>
        </p:txBody>
      </p:sp>
      <p:sp>
        <p:nvSpPr>
          <p:cNvPr id="4" name="Slide Number Placeholder 3"/>
          <p:cNvSpPr>
            <a:spLocks noGrp="1"/>
          </p:cNvSpPr>
          <p:nvPr>
            <p:ph type="sldNum" sz="quarter" idx="10"/>
          </p:nvPr>
        </p:nvSpPr>
        <p:spPr/>
        <p:txBody>
          <a:bodyPr/>
          <a:lstStyle/>
          <a:p>
            <a:fld id="{3733D7A2-C585-48BF-BF8C-C21FDC051F77}" type="slidenum">
              <a:rPr lang="en-US" smtClean="0"/>
              <a:t>49</a:t>
            </a:fld>
            <a:endParaRPr lang="en-US" dirty="0"/>
          </a:p>
        </p:txBody>
      </p:sp>
    </p:spTree>
    <p:extLst>
      <p:ext uri="{BB962C8B-B14F-4D97-AF65-F5344CB8AC3E}">
        <p14:creationId xmlns:p14="http://schemas.microsoft.com/office/powerpoint/2010/main" val="386138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term Distributed Processing simply means, that</a:t>
            </a:r>
          </a:p>
          <a:p>
            <a:r>
              <a:rPr lang="en-US" sz="1200" dirty="0" smtClean="0"/>
              <a:t>Instead of relying on a single machine we’ll use multiple computers to get the results.</a:t>
            </a:r>
          </a:p>
          <a:p>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Each machine in the cluster will get some part of data to process, - hence the term Distributed Processing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And they will work simultaneously on this data and at the end will combine the output to get the final results</a:t>
            </a:r>
          </a:p>
          <a:p>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5</a:t>
            </a:fld>
            <a:endParaRPr lang="en-US" dirty="0"/>
          </a:p>
        </p:txBody>
      </p:sp>
    </p:spTree>
    <p:extLst>
      <p:ext uri="{BB962C8B-B14F-4D97-AF65-F5344CB8AC3E}">
        <p14:creationId xmlns:p14="http://schemas.microsoft.com/office/powerpoint/2010/main" val="3287389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Hadoop has 2 important components:</a:t>
            </a:r>
          </a:p>
          <a:p>
            <a:r>
              <a:rPr lang="en-US" dirty="0" smtClean="0"/>
              <a:t>One for</a:t>
            </a:r>
            <a:r>
              <a:rPr lang="en-US" baseline="0" dirty="0" smtClean="0"/>
              <a:t> the data storage and one for data processing…</a:t>
            </a:r>
            <a:endParaRPr lang="en-US" dirty="0" smtClean="0"/>
          </a:p>
          <a:p>
            <a:r>
              <a:rPr lang="en-US" dirty="0" smtClean="0"/>
              <a:t>THE FIRST ONE</a:t>
            </a:r>
            <a:r>
              <a:rPr lang="en-US" baseline="0" dirty="0" smtClean="0"/>
              <a:t> IS:</a:t>
            </a:r>
            <a:endParaRPr lang="en-US" dirty="0" smtClean="0"/>
          </a:p>
          <a:p>
            <a:r>
              <a:rPr lang="en-US" dirty="0" smtClean="0"/>
              <a:t>Hadoop</a:t>
            </a:r>
            <a:r>
              <a:rPr lang="en-US" baseline="0" dirty="0" smtClean="0"/>
              <a:t> distributed File system: HDFS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It is a storage system for keeping our Big Data safe very</a:t>
            </a:r>
            <a:r>
              <a:rPr lang="en-US" sz="1200" baseline="0" dirty="0" smtClean="0"/>
              <a:t> similar to GFS with differences in just the nomenclature. </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It divides our data into multiple chunks and stores all of this data across different computers</a:t>
            </a:r>
            <a:r>
              <a:rPr lang="en-US" sz="1200" dirty="0" smtClean="0"/>
              <a:t>.</a:t>
            </a:r>
            <a:endParaRPr lang="en-US" sz="1200" dirty="0" smtClean="0"/>
          </a:p>
        </p:txBody>
      </p:sp>
      <p:sp>
        <p:nvSpPr>
          <p:cNvPr id="4" name="Slide Number Placeholder 3"/>
          <p:cNvSpPr>
            <a:spLocks noGrp="1"/>
          </p:cNvSpPr>
          <p:nvPr>
            <p:ph type="sldNum" sz="quarter" idx="10"/>
          </p:nvPr>
        </p:nvSpPr>
        <p:spPr/>
        <p:txBody>
          <a:bodyPr/>
          <a:lstStyle/>
          <a:p>
            <a:fld id="{3733D7A2-C585-48BF-BF8C-C21FDC051F77}" type="slidenum">
              <a:rPr lang="en-US" smtClean="0"/>
              <a:t>6</a:t>
            </a:fld>
            <a:endParaRPr lang="en-US" dirty="0"/>
          </a:p>
        </p:txBody>
      </p:sp>
    </p:spTree>
    <p:extLst>
      <p:ext uri="{BB962C8B-B14F-4D97-AF65-F5344CB8AC3E}">
        <p14:creationId xmlns:p14="http://schemas.microsoft.com/office/powerpoint/2010/main" val="2302885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smtClean="0"/>
              <a:t>second</a:t>
            </a:r>
            <a:r>
              <a:rPr lang="en-US" baseline="0" dirty="0" smtClean="0"/>
              <a:t> important component of Hadoop is </a:t>
            </a:r>
            <a:r>
              <a:rPr lang="en-US" baseline="0" dirty="0" err="1" smtClean="0"/>
              <a:t>MapReduce</a:t>
            </a:r>
            <a:r>
              <a:rPr lang="en-US" baseline="0" dirty="0" smtClean="0"/>
              <a:t>; which is a </a:t>
            </a:r>
          </a:p>
          <a:p>
            <a:r>
              <a:rPr lang="en-US" baseline="0" dirty="0" smtClean="0"/>
              <a:t>Very smart way to Process Big </a:t>
            </a:r>
            <a:r>
              <a:rPr lang="en-US" baseline="0" dirty="0" smtClean="0"/>
              <a:t>data</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Using </a:t>
            </a:r>
            <a:r>
              <a:rPr lang="en-US" dirty="0" err="1" smtClean="0"/>
              <a:t>MapReduce</a:t>
            </a:r>
            <a:r>
              <a:rPr lang="en-US" dirty="0" smtClean="0"/>
              <a:t>, </a:t>
            </a:r>
            <a:r>
              <a:rPr lang="en-US" sz="1200" dirty="0" smtClean="0"/>
              <a:t>Hadoop</a:t>
            </a:r>
            <a:r>
              <a:rPr lang="en-US" sz="1200" baseline="0" dirty="0" smtClean="0"/>
              <a:t> </a:t>
            </a:r>
            <a:r>
              <a:rPr lang="en-US" sz="1200" dirty="0" smtClean="0"/>
              <a:t>divides the data into multiple chunks and processes all of this data together in a parallel manner</a:t>
            </a:r>
          </a:p>
          <a:p>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7</a:t>
            </a:fld>
            <a:endParaRPr lang="en-US" dirty="0"/>
          </a:p>
        </p:txBody>
      </p:sp>
    </p:spTree>
    <p:extLst>
      <p:ext uri="{BB962C8B-B14F-4D97-AF65-F5344CB8AC3E}">
        <p14:creationId xmlns:p14="http://schemas.microsoft.com/office/powerpoint/2010/main" val="3053797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MapReduce</a:t>
            </a:r>
            <a:r>
              <a:rPr lang="en-US" dirty="0" smtClean="0"/>
              <a:t> is a </a:t>
            </a:r>
            <a:r>
              <a:rPr lang="en-US" sz="1200" b="0" i="0" kern="1200" dirty="0" smtClean="0">
                <a:solidFill>
                  <a:schemeClr val="tx1"/>
                </a:solidFill>
                <a:effectLst/>
                <a:latin typeface="+mn-lt"/>
                <a:ea typeface="+mn-ea"/>
                <a:cs typeface="+mn-cs"/>
              </a:rPr>
              <a:t>processing technique/ distributed computing model </a:t>
            </a:r>
            <a:r>
              <a:rPr lang="en-US" dirty="0" smtClean="0"/>
              <a:t>using which we can: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write applications to process huge amounts of data, on large clusters of commodity hardware and that too in a parallel</a:t>
            </a:r>
            <a:r>
              <a:rPr lang="en-US" baseline="0" dirty="0" smtClean="0"/>
              <a:t> and </a:t>
            </a:r>
            <a:r>
              <a:rPr lang="en-US" dirty="0" smtClean="0"/>
              <a:t>reliable manner.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algorithm in turn contains two important tasks, namely Map and Reduce.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During a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job, Hadoop sends the Map and Reduce tasks to the appropriate servers in the cluster.</a:t>
            </a:r>
          </a:p>
          <a:p>
            <a:r>
              <a:rPr lang="en-US" sz="1200" b="0" i="0" kern="1200" dirty="0" smtClean="0">
                <a:solidFill>
                  <a:schemeClr val="tx1"/>
                </a:solidFill>
                <a:effectLst/>
                <a:latin typeface="+mn-lt"/>
                <a:ea typeface="+mn-ea"/>
                <a:cs typeface="+mn-cs"/>
              </a:rPr>
              <a:t>This paradigm</a:t>
            </a:r>
            <a:r>
              <a:rPr lang="en-US" sz="1200" b="0" i="0" kern="1200" baseline="0" dirty="0" smtClean="0">
                <a:solidFill>
                  <a:schemeClr val="tx1"/>
                </a:solidFill>
                <a:effectLst/>
                <a:latin typeface="+mn-lt"/>
                <a:ea typeface="+mn-ea"/>
                <a:cs typeface="+mn-cs"/>
              </a:rPr>
              <a:t> is based on sending the clusters where the data resides because the data is resident on the disk.</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framework manages all the details of</a:t>
            </a:r>
            <a:r>
              <a:rPr lang="en-US" sz="1200" b="0" i="0" kern="1200" baseline="0" dirty="0" smtClean="0">
                <a:solidFill>
                  <a:schemeClr val="tx1"/>
                </a:solidFill>
                <a:effectLst/>
                <a:latin typeface="+mn-lt"/>
                <a:ea typeface="+mn-ea"/>
                <a:cs typeface="+mn-cs"/>
              </a:rPr>
              <a:t> data passing.</a:t>
            </a:r>
          </a:p>
          <a:p>
            <a:r>
              <a:rPr lang="en-US" sz="1200" b="0" i="0" kern="1200" dirty="0" smtClean="0">
                <a:solidFill>
                  <a:schemeClr val="tx1"/>
                </a:solidFill>
                <a:effectLst/>
                <a:latin typeface="+mn-lt"/>
                <a:ea typeface="+mn-ea"/>
                <a:cs typeface="+mn-cs"/>
              </a:rPr>
              <a:t>After completion of the given tasks, the cluster collects and the data and sends it back to the Hadoop server.</a:t>
            </a:r>
          </a:p>
          <a:p>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8</a:t>
            </a:fld>
            <a:endParaRPr lang="en-US" dirty="0"/>
          </a:p>
        </p:txBody>
      </p:sp>
    </p:spTree>
    <p:extLst>
      <p:ext uri="{BB962C8B-B14F-4D97-AF65-F5344CB8AC3E}">
        <p14:creationId xmlns:p14="http://schemas.microsoft.com/office/powerpoint/2010/main" val="3431621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First </a:t>
            </a:r>
            <a:r>
              <a:rPr lang="en-US" sz="1200" b="0" i="0" kern="1200" baseline="0" dirty="0" smtClean="0">
                <a:solidFill>
                  <a:schemeClr val="tx1"/>
                </a:solidFill>
                <a:effectLst/>
                <a:latin typeface="+mn-lt"/>
                <a:ea typeface="+mn-ea"/>
                <a:cs typeface="+mn-cs"/>
              </a:rPr>
              <a:t>of all Hadoop sends the machine to the data.</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Suppose we have a word count problem where we want to see how many times a word </a:t>
            </a:r>
            <a:r>
              <a:rPr lang="en-US" sz="1200" b="0" i="0" kern="1200" baseline="0" dirty="0" err="1" smtClean="0">
                <a:solidFill>
                  <a:schemeClr val="tx1"/>
                </a:solidFill>
                <a:effectLst/>
                <a:latin typeface="+mn-lt"/>
                <a:ea typeface="+mn-ea"/>
                <a:cs typeface="+mn-cs"/>
              </a:rPr>
              <a:t>occured</a:t>
            </a:r>
            <a:r>
              <a:rPr lang="en-US" sz="1200" b="0" i="0" kern="1200" baseline="0" dirty="0" smtClean="0">
                <a:solidFill>
                  <a:schemeClr val="tx1"/>
                </a:solidFill>
                <a:effectLst/>
                <a:latin typeface="+mn-lt"/>
                <a:ea typeface="+mn-ea"/>
                <a:cs typeface="+mn-cs"/>
              </a:rPr>
              <a:t> in a file.</a:t>
            </a:r>
          </a:p>
          <a:p>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input </a:t>
            </a:r>
            <a:r>
              <a:rPr lang="en-US" sz="1200" b="0" i="0" kern="1200" dirty="0" smtClean="0">
                <a:solidFill>
                  <a:schemeClr val="tx1"/>
                </a:solidFill>
                <a:effectLst/>
                <a:latin typeface="+mn-lt"/>
                <a:ea typeface="+mn-ea"/>
                <a:cs typeface="+mn-cs"/>
              </a:rPr>
              <a:t>data (</a:t>
            </a:r>
            <a:r>
              <a:rPr lang="en-US" dirty="0" smtClean="0"/>
              <a:t>Generally a file or directory stored in (HDFS))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is passed to the mapper function line by line. The mapper creates several small chunks of data.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Map takes a set of data and converts it into another set of data, where individual elements are broken down into tuples (key/value pairs).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Secondly, reduce (which is a combination of the </a:t>
            </a:r>
            <a:r>
              <a:rPr lang="en-US" sz="1200" b="1" i="0" kern="1200" dirty="0" smtClean="0">
                <a:solidFill>
                  <a:schemeClr val="tx1"/>
                </a:solidFill>
                <a:effectLst/>
                <a:latin typeface="+mn-lt"/>
                <a:ea typeface="+mn-ea"/>
                <a:cs typeface="+mn-cs"/>
              </a:rPr>
              <a:t>Shuffle </a:t>
            </a:r>
            <a:r>
              <a:rPr lang="en-US" sz="1200" b="0" i="0" kern="1200" dirty="0" smtClean="0">
                <a:solidFill>
                  <a:schemeClr val="tx1"/>
                </a:solidFill>
                <a:effectLst/>
                <a:latin typeface="+mn-lt"/>
                <a:ea typeface="+mn-ea"/>
                <a:cs typeface="+mn-cs"/>
              </a:rPr>
              <a:t>stage and the </a:t>
            </a:r>
            <a:r>
              <a:rPr lang="en-US" sz="1200" b="1" i="0" kern="1200" dirty="0" smtClean="0">
                <a:solidFill>
                  <a:schemeClr val="tx1"/>
                </a:solidFill>
                <a:effectLst/>
                <a:latin typeface="+mn-lt"/>
                <a:ea typeface="+mn-ea"/>
                <a:cs typeface="+mn-cs"/>
              </a:rPr>
              <a:t>Reduce</a:t>
            </a:r>
            <a:r>
              <a:rPr lang="en-US" sz="1200" b="0" i="0" kern="1200" dirty="0" smtClean="0">
                <a:solidFill>
                  <a:schemeClr val="tx1"/>
                </a:solidFill>
                <a:effectLst/>
                <a:latin typeface="+mn-lt"/>
                <a:ea typeface="+mn-ea"/>
                <a:cs typeface="+mn-cs"/>
              </a:rPr>
              <a:t> stage) </a:t>
            </a:r>
          </a:p>
          <a:p>
            <a:r>
              <a:rPr lang="en-US" sz="1200" b="0" i="0" kern="1200" dirty="0" smtClean="0">
                <a:solidFill>
                  <a:schemeClr val="tx1"/>
                </a:solidFill>
                <a:effectLst/>
                <a:latin typeface="+mn-lt"/>
                <a:ea typeface="+mn-ea"/>
                <a:cs typeface="+mn-cs"/>
              </a:rPr>
              <a:t>takes the output from a map as an input and combines those data tuples into a smaller set of tuples.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Reducer’s job is to process the data that comes from the mapper. After processing, it produces a new set of output, which will be stored in the HDFS.</a:t>
            </a:r>
          </a:p>
          <a:p>
            <a:endParaRPr lang="en-US" dirty="0"/>
          </a:p>
        </p:txBody>
      </p:sp>
      <p:sp>
        <p:nvSpPr>
          <p:cNvPr id="4" name="Slide Number Placeholder 3"/>
          <p:cNvSpPr>
            <a:spLocks noGrp="1"/>
          </p:cNvSpPr>
          <p:nvPr>
            <p:ph type="sldNum" sz="quarter" idx="10"/>
          </p:nvPr>
        </p:nvSpPr>
        <p:spPr/>
        <p:txBody>
          <a:bodyPr/>
          <a:lstStyle/>
          <a:p>
            <a:fld id="{3733D7A2-C585-48BF-BF8C-C21FDC051F77}" type="slidenum">
              <a:rPr lang="en-US" smtClean="0"/>
              <a:t>9</a:t>
            </a:fld>
            <a:endParaRPr lang="en-US" dirty="0"/>
          </a:p>
        </p:txBody>
      </p:sp>
    </p:spTree>
    <p:extLst>
      <p:ext uri="{BB962C8B-B14F-4D97-AF65-F5344CB8AC3E}">
        <p14:creationId xmlns:p14="http://schemas.microsoft.com/office/powerpoint/2010/main" val="18109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5/22/2024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5/22/2024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5/22/2024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5/22/2024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5/22/2024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5/22/2024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5/22/2024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5/22/2024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5/22/2024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5/22/2024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5/22/2024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5/22/2024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23.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3"/>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200" dirty="0">
                <a:solidFill>
                  <a:srgbClr val="FFFFFF"/>
                </a:solidFill>
              </a:rPr>
              <a:t>Hadoop and Spark </a:t>
            </a:r>
            <a:r>
              <a:rPr lang="en-US" sz="3200" dirty="0" smtClean="0">
                <a:solidFill>
                  <a:srgbClr val="FFFFFF"/>
                </a:solidFill>
              </a:rPr>
              <a:t/>
            </a:r>
            <a:br>
              <a:rPr lang="en-US" sz="3200" dirty="0" smtClean="0">
                <a:solidFill>
                  <a:srgbClr val="FFFFFF"/>
                </a:solidFill>
              </a:rPr>
            </a:br>
            <a:r>
              <a:rPr lang="en-US" sz="3200" dirty="0" smtClean="0">
                <a:solidFill>
                  <a:srgbClr val="FFFFFF"/>
                </a:solidFill>
              </a:rPr>
              <a:t>Big Data Processing</a:t>
            </a:r>
            <a:endParaRPr lang="en-US" sz="3200"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Autofit/>
          </a:bodyPr>
          <a:lstStyle/>
          <a:p>
            <a:pPr algn="r">
              <a:spcAft>
                <a:spcPts val="600"/>
              </a:spcAft>
            </a:pPr>
            <a:r>
              <a:rPr lang="en-US" sz="1600" dirty="0" smtClean="0">
                <a:solidFill>
                  <a:srgbClr val="FFFFFF"/>
                </a:solidFill>
              </a:rPr>
              <a:t>Hira Nisar</a:t>
            </a:r>
          </a:p>
          <a:p>
            <a:pPr algn="r">
              <a:spcAft>
                <a:spcPts val="600"/>
              </a:spcAft>
            </a:pPr>
            <a:r>
              <a:rPr lang="en-US" sz="1600" dirty="0" smtClean="0">
                <a:solidFill>
                  <a:srgbClr val="FFFFFF"/>
                </a:solidFill>
              </a:rPr>
              <a:t>MSDSF23M004</a:t>
            </a:r>
            <a:endParaRPr lang="en-US" sz="1600" dirty="0">
              <a:solidFill>
                <a:srgbClr val="FFFFFF"/>
              </a:solidFill>
            </a:endParaRPr>
          </a:p>
        </p:txBody>
      </p:sp>
    </p:spTree>
    <p:extLst>
      <p:ext uri="{BB962C8B-B14F-4D97-AF65-F5344CB8AC3E}">
        <p14:creationId xmlns:p14="http://schemas.microsoft.com/office/powerpoint/2010/main" val="745576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Map Reduce</a:t>
            </a:r>
            <a:endParaRPr lang="en-US" sz="4400" dirty="0"/>
          </a:p>
        </p:txBody>
      </p:sp>
      <p:pic>
        <p:nvPicPr>
          <p:cNvPr id="5" name="Picture 4"/>
          <p:cNvPicPr>
            <a:picLocks noChangeAspect="1"/>
          </p:cNvPicPr>
          <p:nvPr/>
        </p:nvPicPr>
        <p:blipFill>
          <a:blip r:embed="rId3"/>
          <a:stretch>
            <a:fillRect/>
          </a:stretch>
        </p:blipFill>
        <p:spPr>
          <a:xfrm>
            <a:off x="938576" y="1368187"/>
            <a:ext cx="3619056" cy="182040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32" y="3008088"/>
            <a:ext cx="7511886" cy="3432155"/>
          </a:xfrm>
          <a:prstGeom prst="rect">
            <a:avLst/>
          </a:prstGeom>
        </p:spPr>
      </p:pic>
      <p:sp>
        <p:nvSpPr>
          <p:cNvPr id="8" name="TextBox 7"/>
          <p:cNvSpPr txBox="1"/>
          <p:nvPr/>
        </p:nvSpPr>
        <p:spPr>
          <a:xfrm>
            <a:off x="6181159" y="1865459"/>
            <a:ext cx="3032449" cy="369332"/>
          </a:xfrm>
          <a:prstGeom prst="rect">
            <a:avLst/>
          </a:prstGeom>
          <a:noFill/>
        </p:spPr>
        <p:txBody>
          <a:bodyPr wrap="square" rtlCol="0">
            <a:spAutoFit/>
          </a:bodyPr>
          <a:lstStyle/>
          <a:p>
            <a:r>
              <a:rPr lang="en-US" dirty="0" smtClean="0"/>
              <a:t>Batch processing overview</a:t>
            </a:r>
            <a:endParaRPr lang="en-US" dirty="0"/>
          </a:p>
        </p:txBody>
      </p:sp>
      <p:sp>
        <p:nvSpPr>
          <p:cNvPr id="9" name="TextBox 8"/>
          <p:cNvSpPr txBox="1"/>
          <p:nvPr/>
        </p:nvSpPr>
        <p:spPr>
          <a:xfrm>
            <a:off x="1119673" y="3984171"/>
            <a:ext cx="2500605" cy="646331"/>
          </a:xfrm>
          <a:prstGeom prst="rect">
            <a:avLst/>
          </a:prstGeom>
          <a:noFill/>
        </p:spPr>
        <p:txBody>
          <a:bodyPr wrap="square" rtlCol="0">
            <a:spAutoFit/>
          </a:bodyPr>
          <a:lstStyle/>
          <a:p>
            <a:r>
              <a:rPr lang="en-US" dirty="0" smtClean="0"/>
              <a:t>Job Processing overview</a:t>
            </a:r>
            <a:endParaRPr lang="en-US" dirty="0"/>
          </a:p>
        </p:txBody>
      </p:sp>
      <p:sp>
        <p:nvSpPr>
          <p:cNvPr id="12" name="Left Arrow 11"/>
          <p:cNvSpPr/>
          <p:nvPr/>
        </p:nvSpPr>
        <p:spPr>
          <a:xfrm>
            <a:off x="4842588" y="2050125"/>
            <a:ext cx="1007706" cy="1846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3088433" y="4170784"/>
            <a:ext cx="1147665" cy="205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81719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Map Reduce – Demo</a:t>
            </a:r>
            <a:endParaRPr lang="en-US" sz="4400" dirty="0"/>
          </a:p>
        </p:txBody>
      </p:sp>
      <p:sp>
        <p:nvSpPr>
          <p:cNvPr id="2" name="TextBox 1"/>
          <p:cNvSpPr txBox="1"/>
          <p:nvPr/>
        </p:nvSpPr>
        <p:spPr>
          <a:xfrm>
            <a:off x="1257300" y="2032000"/>
            <a:ext cx="10160000" cy="3693319"/>
          </a:xfrm>
          <a:prstGeom prst="rect">
            <a:avLst/>
          </a:prstGeom>
          <a:noFill/>
        </p:spPr>
        <p:txBody>
          <a:bodyPr wrap="square" rtlCol="0">
            <a:spAutoFit/>
          </a:bodyPr>
          <a:lstStyle/>
          <a:p>
            <a:r>
              <a:rPr lang="en-US" dirty="0" smtClean="0"/>
              <a:t>A simple code example where it reads </a:t>
            </a:r>
            <a:r>
              <a:rPr lang="en-US" dirty="0"/>
              <a:t>text files and counts how often </a:t>
            </a:r>
            <a:r>
              <a:rPr lang="en-US" dirty="0" smtClean="0"/>
              <a:t>words </a:t>
            </a:r>
            <a:r>
              <a:rPr lang="en-US" dirty="0"/>
              <a:t>occur. The input is text files and the output is text files, each line of which contains a word and the count of how often it </a:t>
            </a:r>
            <a:r>
              <a:rPr lang="en-US" dirty="0" smtClean="0"/>
              <a:t>occurred</a:t>
            </a:r>
            <a:r>
              <a:rPr lang="en-US" dirty="0"/>
              <a:t>, separated by a tab</a:t>
            </a:r>
            <a:r>
              <a:rPr lang="en-US" dirty="0" smtClean="0"/>
              <a:t>.</a:t>
            </a:r>
          </a:p>
          <a:p>
            <a:endParaRPr lang="en-US" dirty="0"/>
          </a:p>
          <a:p>
            <a:pPr algn="ctr"/>
            <a:r>
              <a:rPr lang="en-US" b="1" dirty="0" smtClean="0"/>
              <a:t>Input file:</a:t>
            </a:r>
          </a:p>
          <a:p>
            <a:pPr algn="ctr"/>
            <a:r>
              <a:rPr lang="en-US" dirty="0" smtClean="0"/>
              <a:t>Text file: Abc.txt</a:t>
            </a:r>
          </a:p>
          <a:p>
            <a:pPr algn="ctr"/>
            <a:r>
              <a:rPr lang="en-US" dirty="0" smtClean="0"/>
              <a:t>Contents: Cat deer river bear…</a:t>
            </a:r>
          </a:p>
          <a:p>
            <a:pPr algn="ctr"/>
            <a:endParaRPr lang="en-US" dirty="0"/>
          </a:p>
          <a:p>
            <a:pPr algn="ctr"/>
            <a:r>
              <a:rPr lang="en-US" b="1" dirty="0" smtClean="0"/>
              <a:t>Output: </a:t>
            </a:r>
          </a:p>
          <a:p>
            <a:pPr algn="ctr"/>
            <a:r>
              <a:rPr lang="en-US" dirty="0" smtClean="0"/>
              <a:t>Text file: Xyz.txt</a:t>
            </a:r>
          </a:p>
          <a:p>
            <a:pPr algn="ctr"/>
            <a:r>
              <a:rPr lang="en-US" dirty="0" smtClean="0"/>
              <a:t>Contents:</a:t>
            </a:r>
          </a:p>
          <a:p>
            <a:pPr algn="ctr"/>
            <a:r>
              <a:rPr lang="en-US" dirty="0" smtClean="0"/>
              <a:t>World     	7</a:t>
            </a:r>
          </a:p>
          <a:p>
            <a:pPr algn="ctr"/>
            <a:r>
              <a:rPr lang="en-US" dirty="0" smtClean="0"/>
              <a:t>  Cat		10</a:t>
            </a:r>
          </a:p>
        </p:txBody>
      </p:sp>
    </p:spTree>
    <p:extLst>
      <p:ext uri="{BB962C8B-B14F-4D97-AF65-F5344CB8AC3E}">
        <p14:creationId xmlns:p14="http://schemas.microsoft.com/office/powerpoint/2010/main" val="30756354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Map Reduce</a:t>
            </a:r>
            <a:endParaRPr lang="en-US" sz="4400" dirty="0"/>
          </a:p>
        </p:txBody>
      </p:sp>
      <p:pic>
        <p:nvPicPr>
          <p:cNvPr id="8" name="Picture 7"/>
          <p:cNvPicPr>
            <a:picLocks noChangeAspect="1"/>
          </p:cNvPicPr>
          <p:nvPr/>
        </p:nvPicPr>
        <p:blipFill>
          <a:blip r:embed="rId3"/>
          <a:stretch>
            <a:fillRect/>
          </a:stretch>
        </p:blipFill>
        <p:spPr>
          <a:xfrm>
            <a:off x="1076888" y="1615511"/>
            <a:ext cx="5755711" cy="4921008"/>
          </a:xfrm>
          <a:prstGeom prst="rect">
            <a:avLst/>
          </a:prstGeom>
        </p:spPr>
      </p:pic>
      <p:pic>
        <p:nvPicPr>
          <p:cNvPr id="3" name="Picture 2"/>
          <p:cNvPicPr>
            <a:picLocks noChangeAspect="1"/>
          </p:cNvPicPr>
          <p:nvPr/>
        </p:nvPicPr>
        <p:blipFill rotWithShape="1">
          <a:blip r:embed="rId4"/>
          <a:srcRect t="336" r="6692" b="-1"/>
          <a:stretch/>
        </p:blipFill>
        <p:spPr>
          <a:xfrm>
            <a:off x="7325065" y="2026763"/>
            <a:ext cx="3817292" cy="2846896"/>
          </a:xfrm>
          <a:prstGeom prst="rect">
            <a:avLst/>
          </a:prstGeom>
        </p:spPr>
      </p:pic>
      <p:sp>
        <p:nvSpPr>
          <p:cNvPr id="5" name="Rectangle 4"/>
          <p:cNvSpPr/>
          <p:nvPr/>
        </p:nvSpPr>
        <p:spPr>
          <a:xfrm>
            <a:off x="1828801" y="3774357"/>
            <a:ext cx="2196445" cy="3016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28801" y="4230032"/>
            <a:ext cx="2196445" cy="3016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264005" y="5834160"/>
            <a:ext cx="2196445" cy="3016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25065" y="5233995"/>
            <a:ext cx="3374796" cy="1200329"/>
          </a:xfrm>
          <a:prstGeom prst="rect">
            <a:avLst/>
          </a:prstGeom>
          <a:noFill/>
        </p:spPr>
        <p:txBody>
          <a:bodyPr wrap="square" rtlCol="0">
            <a:spAutoFit/>
          </a:bodyPr>
          <a:lstStyle/>
          <a:p>
            <a:r>
              <a:rPr lang="en-US" dirty="0" smtClean="0"/>
              <a:t>We need a mapper function that provides a mapping of </a:t>
            </a:r>
            <a:r>
              <a:rPr lang="en-US" b="1" dirty="0" smtClean="0"/>
              <a:t>words and their counts</a:t>
            </a:r>
            <a:r>
              <a:rPr lang="en-US" dirty="0" smtClean="0"/>
              <a:t> in the </a:t>
            </a:r>
            <a:r>
              <a:rPr lang="en-US" dirty="0" err="1" smtClean="0"/>
              <a:t>splitted</a:t>
            </a:r>
            <a:r>
              <a:rPr lang="en-US" dirty="0" smtClean="0"/>
              <a:t> lines of the document. </a:t>
            </a:r>
            <a:endParaRPr lang="en-US" dirty="0"/>
          </a:p>
        </p:txBody>
      </p:sp>
      <p:sp>
        <p:nvSpPr>
          <p:cNvPr id="14" name="Down Arrow 13"/>
          <p:cNvSpPr/>
          <p:nvPr/>
        </p:nvSpPr>
        <p:spPr>
          <a:xfrm>
            <a:off x="10642862" y="952107"/>
            <a:ext cx="179109" cy="86726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025246" y="3829331"/>
            <a:ext cx="2110154" cy="261610"/>
          </a:xfrm>
          <a:prstGeom prst="rect">
            <a:avLst/>
          </a:prstGeom>
          <a:noFill/>
        </p:spPr>
        <p:txBody>
          <a:bodyPr wrap="square" rtlCol="0">
            <a:spAutoFit/>
          </a:bodyPr>
          <a:lstStyle/>
          <a:p>
            <a:r>
              <a:rPr lang="en-US" sz="1100" dirty="0" smtClean="0">
                <a:solidFill>
                  <a:schemeClr val="bg2"/>
                </a:solidFill>
              </a:rPr>
              <a:t>Removing extra whitespaces</a:t>
            </a:r>
            <a:endParaRPr lang="en-US" sz="1100" dirty="0">
              <a:solidFill>
                <a:schemeClr val="bg2"/>
              </a:solidFill>
            </a:endParaRPr>
          </a:p>
        </p:txBody>
      </p:sp>
      <p:sp>
        <p:nvSpPr>
          <p:cNvPr id="13" name="TextBox 12"/>
          <p:cNvSpPr txBox="1"/>
          <p:nvPr/>
        </p:nvSpPr>
        <p:spPr>
          <a:xfrm>
            <a:off x="4256777" y="4250056"/>
            <a:ext cx="2110154" cy="261610"/>
          </a:xfrm>
          <a:prstGeom prst="rect">
            <a:avLst/>
          </a:prstGeom>
          <a:noFill/>
        </p:spPr>
        <p:txBody>
          <a:bodyPr wrap="square" rtlCol="0">
            <a:spAutoFit/>
          </a:bodyPr>
          <a:lstStyle/>
          <a:p>
            <a:r>
              <a:rPr lang="en-US" sz="1100" dirty="0" smtClean="0">
                <a:solidFill>
                  <a:schemeClr val="bg2"/>
                </a:solidFill>
              </a:rPr>
              <a:t>Splitting lines</a:t>
            </a:r>
            <a:endParaRPr lang="en-US" sz="1100" dirty="0">
              <a:solidFill>
                <a:schemeClr val="bg2"/>
              </a:solidFill>
            </a:endParaRPr>
          </a:p>
        </p:txBody>
      </p:sp>
      <p:sp>
        <p:nvSpPr>
          <p:cNvPr id="15" name="TextBox 14"/>
          <p:cNvSpPr txBox="1"/>
          <p:nvPr/>
        </p:nvSpPr>
        <p:spPr>
          <a:xfrm>
            <a:off x="4591447" y="5874208"/>
            <a:ext cx="2110154" cy="261610"/>
          </a:xfrm>
          <a:prstGeom prst="rect">
            <a:avLst/>
          </a:prstGeom>
          <a:noFill/>
        </p:spPr>
        <p:txBody>
          <a:bodyPr wrap="square" rtlCol="0">
            <a:spAutoFit/>
          </a:bodyPr>
          <a:lstStyle/>
          <a:p>
            <a:r>
              <a:rPr lang="en-US" sz="1100" dirty="0" smtClean="0">
                <a:solidFill>
                  <a:schemeClr val="bg2"/>
                </a:solidFill>
              </a:rPr>
              <a:t>Writing output to command line</a:t>
            </a:r>
            <a:endParaRPr lang="en-US" sz="1100" dirty="0">
              <a:solidFill>
                <a:schemeClr val="bg2"/>
              </a:solidFill>
            </a:endParaRPr>
          </a:p>
        </p:txBody>
      </p:sp>
    </p:spTree>
    <p:extLst>
      <p:ext uri="{BB962C8B-B14F-4D97-AF65-F5344CB8AC3E}">
        <p14:creationId xmlns:p14="http://schemas.microsoft.com/office/powerpoint/2010/main" val="404191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Map Reduce</a:t>
            </a:r>
            <a:endParaRPr lang="en-US" sz="4400" dirty="0"/>
          </a:p>
        </p:txBody>
      </p:sp>
      <p:pic>
        <p:nvPicPr>
          <p:cNvPr id="4" name="Picture 3"/>
          <p:cNvPicPr>
            <a:picLocks noChangeAspect="1"/>
          </p:cNvPicPr>
          <p:nvPr/>
        </p:nvPicPr>
        <p:blipFill>
          <a:blip r:embed="rId3"/>
          <a:stretch>
            <a:fillRect/>
          </a:stretch>
        </p:blipFill>
        <p:spPr>
          <a:xfrm>
            <a:off x="1107415" y="1383934"/>
            <a:ext cx="4331851" cy="5233616"/>
          </a:xfrm>
          <a:prstGeom prst="rect">
            <a:avLst/>
          </a:prstGeom>
        </p:spPr>
      </p:pic>
      <p:pic>
        <p:nvPicPr>
          <p:cNvPr id="2" name="Picture 1"/>
          <p:cNvPicPr>
            <a:picLocks noChangeAspect="1"/>
          </p:cNvPicPr>
          <p:nvPr/>
        </p:nvPicPr>
        <p:blipFill>
          <a:blip r:embed="rId4"/>
          <a:stretch>
            <a:fillRect/>
          </a:stretch>
        </p:blipFill>
        <p:spPr>
          <a:xfrm>
            <a:off x="5999592" y="1772239"/>
            <a:ext cx="5535951" cy="2318833"/>
          </a:xfrm>
          <a:prstGeom prst="rect">
            <a:avLst/>
          </a:prstGeom>
        </p:spPr>
      </p:pic>
      <p:sp>
        <p:nvSpPr>
          <p:cNvPr id="3" name="Rectangle 2"/>
          <p:cNvSpPr/>
          <p:nvPr/>
        </p:nvSpPr>
        <p:spPr>
          <a:xfrm>
            <a:off x="9605913" y="1621410"/>
            <a:ext cx="2083324" cy="26395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80008" y="2922309"/>
            <a:ext cx="1536569" cy="2450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611415" y="3393650"/>
            <a:ext cx="2413830" cy="3959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611415" y="3916973"/>
            <a:ext cx="3026573" cy="7888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611415" y="4977013"/>
            <a:ext cx="3026573" cy="1056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231117" y="4976673"/>
            <a:ext cx="5458120" cy="923330"/>
          </a:xfrm>
          <a:prstGeom prst="rect">
            <a:avLst/>
          </a:prstGeom>
          <a:noFill/>
        </p:spPr>
        <p:txBody>
          <a:bodyPr wrap="square" rtlCol="0">
            <a:spAutoFit/>
          </a:bodyPr>
          <a:lstStyle/>
          <a:p>
            <a:r>
              <a:rPr lang="en-US" dirty="0" smtClean="0"/>
              <a:t>We need a reducer function which is a combination of shuffle, sort and reduce operations; that provides a reduced output.</a:t>
            </a:r>
            <a:endParaRPr lang="en-US" dirty="0"/>
          </a:p>
        </p:txBody>
      </p:sp>
      <p:sp>
        <p:nvSpPr>
          <p:cNvPr id="11" name="TextBox 10"/>
          <p:cNvSpPr txBox="1"/>
          <p:nvPr/>
        </p:nvSpPr>
        <p:spPr>
          <a:xfrm>
            <a:off x="3124701" y="2905796"/>
            <a:ext cx="2110154" cy="261610"/>
          </a:xfrm>
          <a:prstGeom prst="rect">
            <a:avLst/>
          </a:prstGeom>
          <a:noFill/>
        </p:spPr>
        <p:txBody>
          <a:bodyPr wrap="square" rtlCol="0">
            <a:spAutoFit/>
          </a:bodyPr>
          <a:lstStyle/>
          <a:p>
            <a:r>
              <a:rPr lang="en-US" sz="1100" dirty="0" smtClean="0">
                <a:solidFill>
                  <a:schemeClr val="bg2"/>
                </a:solidFill>
              </a:rPr>
              <a:t>Reading input from terminal</a:t>
            </a:r>
            <a:endParaRPr lang="en-US" sz="1100" dirty="0">
              <a:solidFill>
                <a:schemeClr val="bg2"/>
              </a:solidFill>
            </a:endParaRPr>
          </a:p>
        </p:txBody>
      </p:sp>
      <p:sp>
        <p:nvSpPr>
          <p:cNvPr id="12" name="TextBox 11"/>
          <p:cNvSpPr txBox="1"/>
          <p:nvPr/>
        </p:nvSpPr>
        <p:spPr>
          <a:xfrm>
            <a:off x="4025245" y="3514936"/>
            <a:ext cx="2110154" cy="261610"/>
          </a:xfrm>
          <a:prstGeom prst="rect">
            <a:avLst/>
          </a:prstGeom>
          <a:noFill/>
        </p:spPr>
        <p:txBody>
          <a:bodyPr wrap="square" rtlCol="0">
            <a:spAutoFit/>
          </a:bodyPr>
          <a:lstStyle/>
          <a:p>
            <a:r>
              <a:rPr lang="en-US" sz="1100" dirty="0" smtClean="0">
                <a:solidFill>
                  <a:schemeClr val="bg2"/>
                </a:solidFill>
              </a:rPr>
              <a:t>Splitting </a:t>
            </a:r>
            <a:endParaRPr lang="en-US" sz="1100" dirty="0">
              <a:solidFill>
                <a:schemeClr val="bg2"/>
              </a:solidFill>
            </a:endParaRPr>
          </a:p>
        </p:txBody>
      </p:sp>
      <p:sp>
        <p:nvSpPr>
          <p:cNvPr id="13" name="TextBox 12"/>
          <p:cNvSpPr txBox="1"/>
          <p:nvPr/>
        </p:nvSpPr>
        <p:spPr>
          <a:xfrm>
            <a:off x="3329112" y="4033769"/>
            <a:ext cx="2110154" cy="261610"/>
          </a:xfrm>
          <a:prstGeom prst="rect">
            <a:avLst/>
          </a:prstGeom>
          <a:noFill/>
        </p:spPr>
        <p:txBody>
          <a:bodyPr wrap="square" rtlCol="0">
            <a:spAutoFit/>
          </a:bodyPr>
          <a:lstStyle/>
          <a:p>
            <a:r>
              <a:rPr lang="en-US" sz="1100" dirty="0" smtClean="0">
                <a:solidFill>
                  <a:schemeClr val="bg2"/>
                </a:solidFill>
              </a:rPr>
              <a:t>Counting occurrences</a:t>
            </a:r>
            <a:endParaRPr lang="en-US" sz="1100" dirty="0">
              <a:solidFill>
                <a:schemeClr val="bg2"/>
              </a:solidFill>
            </a:endParaRPr>
          </a:p>
        </p:txBody>
      </p:sp>
      <p:sp>
        <p:nvSpPr>
          <p:cNvPr id="14" name="TextBox 13"/>
          <p:cNvSpPr txBox="1"/>
          <p:nvPr/>
        </p:nvSpPr>
        <p:spPr>
          <a:xfrm>
            <a:off x="3031834" y="5194854"/>
            <a:ext cx="2110154" cy="261610"/>
          </a:xfrm>
          <a:prstGeom prst="rect">
            <a:avLst/>
          </a:prstGeom>
          <a:noFill/>
        </p:spPr>
        <p:txBody>
          <a:bodyPr wrap="square" rtlCol="0">
            <a:spAutoFit/>
          </a:bodyPr>
          <a:lstStyle/>
          <a:p>
            <a:r>
              <a:rPr lang="en-US" sz="1100" dirty="0" smtClean="0">
                <a:solidFill>
                  <a:schemeClr val="bg2"/>
                </a:solidFill>
              </a:rPr>
              <a:t>Reducer adding the counts</a:t>
            </a:r>
            <a:endParaRPr lang="en-US" sz="1100" dirty="0">
              <a:solidFill>
                <a:schemeClr val="bg2"/>
              </a:solidFill>
            </a:endParaRPr>
          </a:p>
        </p:txBody>
      </p:sp>
    </p:spTree>
    <p:extLst>
      <p:ext uri="{BB962C8B-B14F-4D97-AF65-F5344CB8AC3E}">
        <p14:creationId xmlns:p14="http://schemas.microsoft.com/office/powerpoint/2010/main" val="386993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Map Reduce</a:t>
            </a:r>
            <a:endParaRPr lang="en-US" sz="44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764" y="1575279"/>
            <a:ext cx="3347451" cy="787897"/>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764" y="2414897"/>
            <a:ext cx="5220800" cy="1082099"/>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1" t="74648" r="63"/>
          <a:stretch/>
        </p:blipFill>
        <p:spPr>
          <a:xfrm>
            <a:off x="1112954" y="3548715"/>
            <a:ext cx="5254420" cy="681134"/>
          </a:xfrm>
          <a:prstGeom prst="rect">
            <a:avLst/>
          </a:prstGeom>
        </p:spPr>
      </p:pic>
      <p:sp>
        <p:nvSpPr>
          <p:cNvPr id="2" name="Rectangle 1"/>
          <p:cNvSpPr/>
          <p:nvPr/>
        </p:nvSpPr>
        <p:spPr>
          <a:xfrm>
            <a:off x="914474" y="1532291"/>
            <a:ext cx="3742367" cy="8059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4474" y="2423898"/>
            <a:ext cx="5599448" cy="10303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14474" y="3539983"/>
            <a:ext cx="5599448" cy="6898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14474" y="4281569"/>
            <a:ext cx="5436090" cy="25764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967977" y="1633155"/>
            <a:ext cx="2394409" cy="523220"/>
          </a:xfrm>
          <a:prstGeom prst="rect">
            <a:avLst/>
          </a:prstGeom>
          <a:noFill/>
        </p:spPr>
        <p:txBody>
          <a:bodyPr wrap="square" rtlCol="0">
            <a:spAutoFit/>
          </a:bodyPr>
          <a:lstStyle/>
          <a:p>
            <a:r>
              <a:rPr lang="en-US" sz="1400" dirty="0" smtClean="0"/>
              <a:t>Downloaded Text Files (3 books) from the internet</a:t>
            </a:r>
            <a:endParaRPr lang="en-US" sz="1400" dirty="0"/>
          </a:p>
        </p:txBody>
      </p:sp>
      <p:sp>
        <p:nvSpPr>
          <p:cNvPr id="19" name="TextBox 18"/>
          <p:cNvSpPr txBox="1"/>
          <p:nvPr/>
        </p:nvSpPr>
        <p:spPr>
          <a:xfrm>
            <a:off x="6967979" y="2666814"/>
            <a:ext cx="2394409" cy="307777"/>
          </a:xfrm>
          <a:prstGeom prst="rect">
            <a:avLst/>
          </a:prstGeom>
          <a:noFill/>
        </p:spPr>
        <p:txBody>
          <a:bodyPr wrap="square" rtlCol="0">
            <a:spAutoFit/>
          </a:bodyPr>
          <a:lstStyle/>
          <a:p>
            <a:r>
              <a:rPr lang="en-US" sz="1400" dirty="0" smtClean="0"/>
              <a:t>Uploaded them to HDFS</a:t>
            </a:r>
            <a:endParaRPr lang="en-US" sz="1400" dirty="0"/>
          </a:p>
        </p:txBody>
      </p:sp>
      <p:sp>
        <p:nvSpPr>
          <p:cNvPr id="21" name="TextBox 20"/>
          <p:cNvSpPr txBox="1"/>
          <p:nvPr/>
        </p:nvSpPr>
        <p:spPr>
          <a:xfrm>
            <a:off x="6967976" y="5569784"/>
            <a:ext cx="2394409" cy="523220"/>
          </a:xfrm>
          <a:prstGeom prst="rect">
            <a:avLst/>
          </a:prstGeom>
          <a:noFill/>
        </p:spPr>
        <p:txBody>
          <a:bodyPr wrap="square" rtlCol="0">
            <a:spAutoFit/>
          </a:bodyPr>
          <a:lstStyle/>
          <a:p>
            <a:r>
              <a:rPr lang="en-US" sz="1400" dirty="0" smtClean="0"/>
              <a:t>This is the output of the job (in Terminal)</a:t>
            </a:r>
            <a:endParaRPr lang="en-US" sz="1400" dirty="0"/>
          </a:p>
        </p:txBody>
      </p:sp>
      <p:pic>
        <p:nvPicPr>
          <p:cNvPr id="5" name="Picture 4"/>
          <p:cNvPicPr>
            <a:picLocks noChangeAspect="1"/>
          </p:cNvPicPr>
          <p:nvPr/>
        </p:nvPicPr>
        <p:blipFill rotWithShape="1">
          <a:blip r:embed="rId6"/>
          <a:srcRect t="2917"/>
          <a:stretch/>
        </p:blipFill>
        <p:spPr>
          <a:xfrm>
            <a:off x="1129764" y="4324288"/>
            <a:ext cx="4985901" cy="2501099"/>
          </a:xfrm>
          <a:prstGeom prst="rect">
            <a:avLst/>
          </a:prstGeom>
        </p:spPr>
      </p:pic>
      <p:sp>
        <p:nvSpPr>
          <p:cNvPr id="7" name="TextBox 6"/>
          <p:cNvSpPr txBox="1"/>
          <p:nvPr/>
        </p:nvSpPr>
        <p:spPr>
          <a:xfrm>
            <a:off x="6967977" y="3536666"/>
            <a:ext cx="5092700" cy="1569660"/>
          </a:xfrm>
          <a:prstGeom prst="rect">
            <a:avLst/>
          </a:prstGeom>
          <a:noFill/>
        </p:spPr>
        <p:txBody>
          <a:bodyPr wrap="square" rtlCol="0">
            <a:spAutoFit/>
          </a:bodyPr>
          <a:lstStyle/>
          <a:p>
            <a:r>
              <a:rPr lang="en-US" sz="1200" dirty="0"/>
              <a:t>Ran a </a:t>
            </a:r>
            <a:r>
              <a:rPr lang="en-US" sz="1200" dirty="0" err="1"/>
              <a:t>MapReduce</a:t>
            </a:r>
            <a:r>
              <a:rPr lang="en-US" sz="1200" dirty="0"/>
              <a:t> Job:</a:t>
            </a:r>
          </a:p>
          <a:p>
            <a:endParaRPr lang="en-US" sz="1200" dirty="0"/>
          </a:p>
          <a:p>
            <a:r>
              <a:rPr lang="en-US" sz="1200" dirty="0"/>
              <a:t>!</a:t>
            </a:r>
            <a:r>
              <a:rPr lang="en-US" sz="1200" dirty="0" err="1"/>
              <a:t>hadoop</a:t>
            </a:r>
            <a:r>
              <a:rPr lang="en-US" sz="1200" dirty="0"/>
              <a:t> jar /</a:t>
            </a:r>
            <a:r>
              <a:rPr lang="en-US" sz="1200" dirty="0" err="1"/>
              <a:t>usr</a:t>
            </a:r>
            <a:r>
              <a:rPr lang="en-US" sz="1200" dirty="0"/>
              <a:t>/lib/</a:t>
            </a:r>
            <a:r>
              <a:rPr lang="en-US" sz="1200" dirty="0" err="1"/>
              <a:t>hadoop-mapreduce</a:t>
            </a:r>
            <a:r>
              <a:rPr lang="en-US" sz="1200" dirty="0"/>
              <a:t>/hadoop-streaming.jar \</a:t>
            </a:r>
          </a:p>
          <a:p>
            <a:r>
              <a:rPr lang="en-US" sz="1200" dirty="0"/>
              <a:t>    -input /path/to/input \</a:t>
            </a:r>
          </a:p>
          <a:p>
            <a:r>
              <a:rPr lang="en-US" sz="1200" dirty="0"/>
              <a:t>    -output /path/to/output \</a:t>
            </a:r>
          </a:p>
          <a:p>
            <a:r>
              <a:rPr lang="en-US" sz="1200" dirty="0"/>
              <a:t>    -mapper mapper.py \</a:t>
            </a:r>
          </a:p>
          <a:p>
            <a:r>
              <a:rPr lang="en-US" sz="1200" dirty="0"/>
              <a:t>    -reducer reducer.py</a:t>
            </a:r>
          </a:p>
          <a:p>
            <a:endParaRPr lang="en-US" sz="1200" dirty="0"/>
          </a:p>
        </p:txBody>
      </p:sp>
    </p:spTree>
    <p:extLst>
      <p:ext uri="{BB962C8B-B14F-4D97-AF65-F5344CB8AC3E}">
        <p14:creationId xmlns:p14="http://schemas.microsoft.com/office/powerpoint/2010/main" val="272757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Map Reduce</a:t>
            </a:r>
            <a:endParaRPr lang="en-US" sz="4400" dirty="0"/>
          </a:p>
        </p:txBody>
      </p:sp>
      <p:pic>
        <p:nvPicPr>
          <p:cNvPr id="2" name="Picture 1"/>
          <p:cNvPicPr>
            <a:picLocks noChangeAspect="1"/>
          </p:cNvPicPr>
          <p:nvPr/>
        </p:nvPicPr>
        <p:blipFill>
          <a:blip r:embed="rId3"/>
          <a:stretch>
            <a:fillRect/>
          </a:stretch>
        </p:blipFill>
        <p:spPr>
          <a:xfrm>
            <a:off x="1172937" y="1461494"/>
            <a:ext cx="4510558" cy="4829349"/>
          </a:xfrm>
          <a:prstGeom prst="rect">
            <a:avLst/>
          </a:prstGeom>
        </p:spPr>
      </p:pic>
      <p:pic>
        <p:nvPicPr>
          <p:cNvPr id="3" name="Picture 2"/>
          <p:cNvPicPr>
            <a:picLocks noChangeAspect="1"/>
          </p:cNvPicPr>
          <p:nvPr/>
        </p:nvPicPr>
        <p:blipFill rotWithShape="1">
          <a:blip r:embed="rId4"/>
          <a:srcRect b="62967"/>
          <a:stretch/>
        </p:blipFill>
        <p:spPr>
          <a:xfrm>
            <a:off x="5972393" y="1638321"/>
            <a:ext cx="5786988" cy="626207"/>
          </a:xfrm>
          <a:prstGeom prst="rect">
            <a:avLst/>
          </a:prstGeom>
        </p:spPr>
      </p:pic>
      <p:pic>
        <p:nvPicPr>
          <p:cNvPr id="5" name="Picture 4"/>
          <p:cNvPicPr>
            <a:picLocks noChangeAspect="1"/>
          </p:cNvPicPr>
          <p:nvPr/>
        </p:nvPicPr>
        <p:blipFill>
          <a:blip r:embed="rId5"/>
          <a:stretch>
            <a:fillRect/>
          </a:stretch>
        </p:blipFill>
        <p:spPr>
          <a:xfrm>
            <a:off x="6021557" y="2911591"/>
            <a:ext cx="5688664" cy="1621929"/>
          </a:xfrm>
          <a:prstGeom prst="rect">
            <a:avLst/>
          </a:prstGeom>
        </p:spPr>
      </p:pic>
      <p:sp>
        <p:nvSpPr>
          <p:cNvPr id="7" name="Rectangle 6"/>
          <p:cNvSpPr/>
          <p:nvPr/>
        </p:nvSpPr>
        <p:spPr>
          <a:xfrm>
            <a:off x="1052052" y="1219200"/>
            <a:ext cx="4758813" cy="53684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883247" y="1557899"/>
            <a:ext cx="6062289" cy="8062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931751" y="2815186"/>
            <a:ext cx="5965282" cy="18846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228207" y="1235798"/>
            <a:ext cx="3260084" cy="261610"/>
          </a:xfrm>
          <a:prstGeom prst="rect">
            <a:avLst/>
          </a:prstGeom>
          <a:noFill/>
        </p:spPr>
        <p:txBody>
          <a:bodyPr wrap="square" rtlCol="0">
            <a:spAutoFit/>
          </a:bodyPr>
          <a:lstStyle/>
          <a:p>
            <a:r>
              <a:rPr lang="en-US" sz="1100" dirty="0" smtClean="0"/>
              <a:t>Checking whether the output was written in HDFS</a:t>
            </a:r>
            <a:endParaRPr lang="en-US" sz="1100" dirty="0"/>
          </a:p>
        </p:txBody>
      </p:sp>
      <p:sp>
        <p:nvSpPr>
          <p:cNvPr id="10" name="TextBox 9"/>
          <p:cNvSpPr txBox="1"/>
          <p:nvPr/>
        </p:nvSpPr>
        <p:spPr>
          <a:xfrm>
            <a:off x="10402837" y="2460549"/>
            <a:ext cx="1356544" cy="261610"/>
          </a:xfrm>
          <a:prstGeom prst="rect">
            <a:avLst/>
          </a:prstGeom>
          <a:noFill/>
        </p:spPr>
        <p:txBody>
          <a:bodyPr wrap="square" rtlCol="0">
            <a:spAutoFit/>
          </a:bodyPr>
          <a:lstStyle/>
          <a:p>
            <a:r>
              <a:rPr lang="en-US" sz="1100" dirty="0" smtClean="0"/>
              <a:t>Output file</a:t>
            </a:r>
            <a:endParaRPr lang="en-US" sz="1100" dirty="0"/>
          </a:p>
        </p:txBody>
      </p:sp>
      <p:sp>
        <p:nvSpPr>
          <p:cNvPr id="11" name="TextBox 10"/>
          <p:cNvSpPr txBox="1"/>
          <p:nvPr/>
        </p:nvSpPr>
        <p:spPr>
          <a:xfrm>
            <a:off x="5883247" y="5538167"/>
            <a:ext cx="3260084" cy="261610"/>
          </a:xfrm>
          <a:prstGeom prst="rect">
            <a:avLst/>
          </a:prstGeom>
          <a:noFill/>
        </p:spPr>
        <p:txBody>
          <a:bodyPr wrap="square" rtlCol="0">
            <a:spAutoFit/>
          </a:bodyPr>
          <a:lstStyle/>
          <a:p>
            <a:r>
              <a:rPr lang="en-US" sz="1100" dirty="0" smtClean="0"/>
              <a:t>Hadoop UI – Localhost</a:t>
            </a:r>
            <a:endParaRPr lang="en-US" sz="1100" dirty="0"/>
          </a:p>
        </p:txBody>
      </p:sp>
    </p:spTree>
    <p:extLst>
      <p:ext uri="{BB962C8B-B14F-4D97-AF65-F5344CB8AC3E}">
        <p14:creationId xmlns:p14="http://schemas.microsoft.com/office/powerpoint/2010/main" val="128118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Map Reduce</a:t>
            </a:r>
            <a:endParaRPr lang="en-US" sz="4400" dirty="0"/>
          </a:p>
        </p:txBody>
      </p:sp>
      <p:pic>
        <p:nvPicPr>
          <p:cNvPr id="4" name="Picture 3"/>
          <p:cNvPicPr>
            <a:picLocks noChangeAspect="1"/>
          </p:cNvPicPr>
          <p:nvPr/>
        </p:nvPicPr>
        <p:blipFill>
          <a:blip r:embed="rId3"/>
          <a:stretch>
            <a:fillRect/>
          </a:stretch>
        </p:blipFill>
        <p:spPr>
          <a:xfrm>
            <a:off x="3558384" y="1487629"/>
            <a:ext cx="2851917" cy="3866286"/>
          </a:xfrm>
          <a:prstGeom prst="rect">
            <a:avLst/>
          </a:prstGeom>
        </p:spPr>
      </p:pic>
      <p:pic>
        <p:nvPicPr>
          <p:cNvPr id="8" name="Picture 7"/>
          <p:cNvPicPr>
            <a:picLocks noChangeAspect="1"/>
          </p:cNvPicPr>
          <p:nvPr/>
        </p:nvPicPr>
        <p:blipFill>
          <a:blip r:embed="rId4"/>
          <a:stretch>
            <a:fillRect/>
          </a:stretch>
        </p:blipFill>
        <p:spPr>
          <a:xfrm>
            <a:off x="813818" y="1487629"/>
            <a:ext cx="2665340" cy="227880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0458" y="1487629"/>
            <a:ext cx="3347451" cy="787897"/>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0458" y="2338673"/>
            <a:ext cx="5220800" cy="1082099"/>
          </a:xfrm>
          <a:prstGeom prst="rect">
            <a:avLst/>
          </a:prstGeom>
        </p:spPr>
      </p:pic>
      <p:pic>
        <p:nvPicPr>
          <p:cNvPr id="14" name="Picture 13"/>
          <p:cNvPicPr>
            <a:picLocks noChangeAspect="1"/>
          </p:cNvPicPr>
          <p:nvPr/>
        </p:nvPicPr>
        <p:blipFill rotWithShape="1">
          <a:blip r:embed="rId7">
            <a:extLst>
              <a:ext uri="{28A0092B-C50C-407E-A947-70E740481C1C}">
                <a14:useLocalDpi xmlns:a14="http://schemas.microsoft.com/office/drawing/2010/main" val="0"/>
              </a:ext>
            </a:extLst>
          </a:blip>
          <a:srcRect l="-1" t="74648" r="63"/>
          <a:stretch/>
        </p:blipFill>
        <p:spPr>
          <a:xfrm>
            <a:off x="6453648" y="3483919"/>
            <a:ext cx="5254420" cy="681134"/>
          </a:xfrm>
          <a:prstGeom prst="rect">
            <a:avLst/>
          </a:prstGeom>
        </p:spPr>
      </p:pic>
      <p:sp>
        <p:nvSpPr>
          <p:cNvPr id="16" name="TextBox 15"/>
          <p:cNvSpPr txBox="1"/>
          <p:nvPr/>
        </p:nvSpPr>
        <p:spPr>
          <a:xfrm>
            <a:off x="1082351" y="4376057"/>
            <a:ext cx="2476033" cy="1754326"/>
          </a:xfrm>
          <a:prstGeom prst="rect">
            <a:avLst/>
          </a:prstGeom>
          <a:noFill/>
        </p:spPr>
        <p:txBody>
          <a:bodyPr wrap="square" rtlCol="0">
            <a:spAutoFit/>
          </a:bodyPr>
          <a:lstStyle/>
          <a:p>
            <a:pPr marL="342900" indent="-342900">
              <a:buFont typeface="Arial" panose="020B0604020202020204" pitchFamily="34" charset="0"/>
              <a:buChar char="•"/>
            </a:pPr>
            <a:r>
              <a:rPr lang="en-US" sz="1200" b="1" dirty="0" smtClean="0"/>
              <a:t>Steps</a:t>
            </a:r>
            <a:r>
              <a:rPr lang="en-US" sz="1200" dirty="0" smtClean="0"/>
              <a:t>:</a:t>
            </a:r>
          </a:p>
          <a:p>
            <a:pPr marL="342900" indent="-342900">
              <a:buAutoNum type="arabicPeriod"/>
            </a:pPr>
            <a:r>
              <a:rPr lang="en-US" sz="1200" dirty="0" smtClean="0"/>
              <a:t>Mapper Function</a:t>
            </a:r>
          </a:p>
          <a:p>
            <a:pPr marL="342900" indent="-342900">
              <a:buAutoNum type="arabicPeriod"/>
            </a:pPr>
            <a:r>
              <a:rPr lang="en-US" sz="1200" dirty="0" smtClean="0"/>
              <a:t>Reducer Function</a:t>
            </a:r>
          </a:p>
          <a:p>
            <a:pPr marL="342900" indent="-342900">
              <a:buAutoNum type="arabicPeriod"/>
            </a:pPr>
            <a:r>
              <a:rPr lang="en-US" sz="1200" dirty="0" smtClean="0"/>
              <a:t>Downloaded files from internet</a:t>
            </a:r>
          </a:p>
          <a:p>
            <a:pPr marL="342900" indent="-342900">
              <a:buAutoNum type="arabicPeriod"/>
            </a:pPr>
            <a:r>
              <a:rPr lang="en-US" sz="1200" dirty="0" smtClean="0"/>
              <a:t>Uploaded those on HDFS</a:t>
            </a:r>
          </a:p>
          <a:p>
            <a:pPr marL="342900" indent="-342900">
              <a:buAutoNum type="arabicPeriod"/>
            </a:pPr>
            <a:r>
              <a:rPr lang="en-US" sz="1200" dirty="0" smtClean="0"/>
              <a:t>Ran </a:t>
            </a:r>
            <a:r>
              <a:rPr lang="en-US" sz="1200" dirty="0" err="1" smtClean="0"/>
              <a:t>MapReduce</a:t>
            </a:r>
            <a:r>
              <a:rPr lang="en-US" sz="1200" dirty="0" smtClean="0"/>
              <a:t> Job</a:t>
            </a:r>
          </a:p>
          <a:p>
            <a:pPr marL="342900" indent="-342900">
              <a:buAutoNum type="arabicPeriod"/>
            </a:pPr>
            <a:r>
              <a:rPr lang="en-US" sz="1200" dirty="0" smtClean="0"/>
              <a:t>Output of the job (Terminal)</a:t>
            </a:r>
          </a:p>
          <a:p>
            <a:pPr marL="342900" indent="-342900">
              <a:buAutoNum type="arabicPeriod"/>
            </a:pPr>
            <a:endParaRPr lang="en-US" sz="1200" dirty="0"/>
          </a:p>
        </p:txBody>
      </p:sp>
      <p:pic>
        <p:nvPicPr>
          <p:cNvPr id="10" name="Picture 9"/>
          <p:cNvPicPr>
            <a:picLocks noChangeAspect="1"/>
          </p:cNvPicPr>
          <p:nvPr/>
        </p:nvPicPr>
        <p:blipFill rotWithShape="1">
          <a:blip r:embed="rId8"/>
          <a:srcRect t="2917"/>
          <a:stretch/>
        </p:blipFill>
        <p:spPr>
          <a:xfrm>
            <a:off x="6470458" y="4228200"/>
            <a:ext cx="5237610" cy="2501099"/>
          </a:xfrm>
          <a:prstGeom prst="rect">
            <a:avLst/>
          </a:prstGeom>
        </p:spPr>
      </p:pic>
    </p:spTree>
    <p:extLst>
      <p:ext uri="{BB962C8B-B14F-4D97-AF65-F5344CB8AC3E}">
        <p14:creationId xmlns:p14="http://schemas.microsoft.com/office/powerpoint/2010/main" val="32877687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Multiple Map Reduce Jobs</a:t>
            </a:r>
            <a:endParaRPr lang="en-US" sz="4400" dirty="0"/>
          </a:p>
        </p:txBody>
      </p:sp>
      <p:pic>
        <p:nvPicPr>
          <p:cNvPr id="2" name="Picture 1"/>
          <p:cNvPicPr>
            <a:picLocks noChangeAspect="1"/>
          </p:cNvPicPr>
          <p:nvPr/>
        </p:nvPicPr>
        <p:blipFill>
          <a:blip r:embed="rId3"/>
          <a:stretch>
            <a:fillRect/>
          </a:stretch>
        </p:blipFill>
        <p:spPr>
          <a:xfrm>
            <a:off x="6539023" y="2283960"/>
            <a:ext cx="5285432" cy="1864339"/>
          </a:xfrm>
          <a:prstGeom prst="rect">
            <a:avLst/>
          </a:prstGeom>
        </p:spPr>
      </p:pic>
      <p:pic>
        <p:nvPicPr>
          <p:cNvPr id="3" name="Picture 2"/>
          <p:cNvPicPr>
            <a:picLocks noChangeAspect="1"/>
          </p:cNvPicPr>
          <p:nvPr/>
        </p:nvPicPr>
        <p:blipFill>
          <a:blip r:embed="rId4"/>
          <a:stretch>
            <a:fillRect/>
          </a:stretch>
        </p:blipFill>
        <p:spPr>
          <a:xfrm>
            <a:off x="969058" y="2608364"/>
            <a:ext cx="5339251" cy="863342"/>
          </a:xfrm>
          <a:prstGeom prst="rect">
            <a:avLst/>
          </a:prstGeom>
        </p:spPr>
      </p:pic>
      <p:sp>
        <p:nvSpPr>
          <p:cNvPr id="5" name="TextBox 4"/>
          <p:cNvSpPr txBox="1"/>
          <p:nvPr/>
        </p:nvSpPr>
        <p:spPr>
          <a:xfrm>
            <a:off x="982892" y="2180790"/>
            <a:ext cx="1148316" cy="369332"/>
          </a:xfrm>
          <a:prstGeom prst="rect">
            <a:avLst/>
          </a:prstGeom>
          <a:noFill/>
        </p:spPr>
        <p:txBody>
          <a:bodyPr wrap="square" rtlCol="0">
            <a:spAutoFit/>
          </a:bodyPr>
          <a:lstStyle/>
          <a:p>
            <a:r>
              <a:rPr lang="en-US" dirty="0" smtClean="0"/>
              <a:t>Input</a:t>
            </a:r>
            <a:endParaRPr lang="en-US" dirty="0"/>
          </a:p>
        </p:txBody>
      </p:sp>
      <p:sp>
        <p:nvSpPr>
          <p:cNvPr id="15" name="TextBox 14"/>
          <p:cNvSpPr txBox="1"/>
          <p:nvPr/>
        </p:nvSpPr>
        <p:spPr>
          <a:xfrm>
            <a:off x="982892" y="3454780"/>
            <a:ext cx="1148316" cy="369332"/>
          </a:xfrm>
          <a:prstGeom prst="rect">
            <a:avLst/>
          </a:prstGeom>
          <a:noFill/>
        </p:spPr>
        <p:txBody>
          <a:bodyPr wrap="square" rtlCol="0">
            <a:spAutoFit/>
          </a:bodyPr>
          <a:lstStyle/>
          <a:p>
            <a:r>
              <a:rPr lang="en-US" dirty="0" smtClean="0"/>
              <a:t>Output</a:t>
            </a:r>
            <a:endParaRPr lang="en-US" dirty="0"/>
          </a:p>
        </p:txBody>
      </p:sp>
      <p:pic>
        <p:nvPicPr>
          <p:cNvPr id="7" name="Picture 6"/>
          <p:cNvPicPr>
            <a:picLocks noChangeAspect="1"/>
          </p:cNvPicPr>
          <p:nvPr/>
        </p:nvPicPr>
        <p:blipFill>
          <a:blip r:embed="rId5"/>
          <a:stretch>
            <a:fillRect/>
          </a:stretch>
        </p:blipFill>
        <p:spPr>
          <a:xfrm>
            <a:off x="969058" y="3856253"/>
            <a:ext cx="2324301" cy="823031"/>
          </a:xfrm>
          <a:prstGeom prst="rect">
            <a:avLst/>
          </a:prstGeom>
        </p:spPr>
      </p:pic>
      <p:sp>
        <p:nvSpPr>
          <p:cNvPr id="9" name="TextBox 8"/>
          <p:cNvSpPr txBox="1"/>
          <p:nvPr/>
        </p:nvSpPr>
        <p:spPr>
          <a:xfrm>
            <a:off x="1127051" y="4837814"/>
            <a:ext cx="10983433" cy="2031325"/>
          </a:xfrm>
          <a:prstGeom prst="rect">
            <a:avLst/>
          </a:prstGeom>
          <a:noFill/>
        </p:spPr>
        <p:txBody>
          <a:bodyPr wrap="square" rtlCol="0">
            <a:spAutoFit/>
          </a:bodyPr>
          <a:lstStyle/>
          <a:p>
            <a:r>
              <a:rPr lang="en-US" dirty="0" smtClean="0"/>
              <a:t>Problem:</a:t>
            </a:r>
          </a:p>
          <a:p>
            <a:r>
              <a:rPr lang="en-US" dirty="0" smtClean="0"/>
              <a:t>“</a:t>
            </a:r>
            <a:r>
              <a:rPr lang="en-US" dirty="0"/>
              <a:t>diff” is a location ID’s out-degree minus its in-degree. The out-degree of a location is the number of times that location is used for pickup and the in-degree is the number of times it is used for </a:t>
            </a:r>
            <a:r>
              <a:rPr lang="en-US" dirty="0" err="1"/>
              <a:t>dropoff</a:t>
            </a:r>
            <a:r>
              <a:rPr lang="en-US" dirty="0"/>
              <a:t>. Then, “count” is the frequency for a particular “diff”.</a:t>
            </a:r>
          </a:p>
          <a:p>
            <a:r>
              <a:rPr lang="en-US" dirty="0"/>
              <a:t>Therefore, one way to accomplish this is to have two </a:t>
            </a:r>
            <a:r>
              <a:rPr lang="en-US" dirty="0" err="1"/>
              <a:t>MapReduce</a:t>
            </a:r>
            <a:r>
              <a:rPr lang="en-US" dirty="0"/>
              <a:t> jobs. One is to calculate the “diff” for each location and the other is to turn that output of the first job into “count” as we want above.</a:t>
            </a:r>
          </a:p>
          <a:p>
            <a:endParaRPr lang="en-US" dirty="0"/>
          </a:p>
        </p:txBody>
      </p:sp>
      <p:sp>
        <p:nvSpPr>
          <p:cNvPr id="11" name="TextBox 10"/>
          <p:cNvSpPr txBox="1"/>
          <p:nvPr/>
        </p:nvSpPr>
        <p:spPr>
          <a:xfrm>
            <a:off x="982892" y="1594445"/>
            <a:ext cx="9792586" cy="369332"/>
          </a:xfrm>
          <a:prstGeom prst="rect">
            <a:avLst/>
          </a:prstGeom>
          <a:noFill/>
        </p:spPr>
        <p:txBody>
          <a:bodyPr wrap="square" rtlCol="0">
            <a:spAutoFit/>
          </a:bodyPr>
          <a:lstStyle/>
          <a:p>
            <a:r>
              <a:rPr lang="en-US" b="1" dirty="0"/>
              <a:t>NYC Taxi &amp; Limousine Commission </a:t>
            </a:r>
            <a:r>
              <a:rPr lang="en-US" dirty="0"/>
              <a:t>dataset of around 7.6 million rows </a:t>
            </a:r>
          </a:p>
        </p:txBody>
      </p:sp>
    </p:spTree>
    <p:extLst>
      <p:ext uri="{BB962C8B-B14F-4D97-AF65-F5344CB8AC3E}">
        <p14:creationId xmlns:p14="http://schemas.microsoft.com/office/powerpoint/2010/main" val="524746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Multiple Map Reduce Jobs</a:t>
            </a:r>
            <a:endParaRPr lang="en-US" sz="4400" dirty="0"/>
          </a:p>
        </p:txBody>
      </p:sp>
      <p:pic>
        <p:nvPicPr>
          <p:cNvPr id="18" name="Picture 17"/>
          <p:cNvPicPr>
            <a:picLocks noChangeAspect="1"/>
          </p:cNvPicPr>
          <p:nvPr/>
        </p:nvPicPr>
        <p:blipFill>
          <a:blip r:embed="rId3"/>
          <a:stretch>
            <a:fillRect/>
          </a:stretch>
        </p:blipFill>
        <p:spPr>
          <a:xfrm>
            <a:off x="931312" y="1461493"/>
            <a:ext cx="4693311" cy="3250025"/>
          </a:xfrm>
          <a:prstGeom prst="rect">
            <a:avLst/>
          </a:prstGeom>
        </p:spPr>
      </p:pic>
      <p:pic>
        <p:nvPicPr>
          <p:cNvPr id="19" name="Picture 18"/>
          <p:cNvPicPr>
            <a:picLocks noChangeAspect="1"/>
          </p:cNvPicPr>
          <p:nvPr/>
        </p:nvPicPr>
        <p:blipFill>
          <a:blip r:embed="rId4"/>
          <a:stretch>
            <a:fillRect/>
          </a:stretch>
        </p:blipFill>
        <p:spPr>
          <a:xfrm>
            <a:off x="6002717" y="3429496"/>
            <a:ext cx="6085549" cy="3028785"/>
          </a:xfrm>
          <a:prstGeom prst="rect">
            <a:avLst/>
          </a:prstGeom>
        </p:spPr>
      </p:pic>
      <p:pic>
        <p:nvPicPr>
          <p:cNvPr id="20" name="Picture 19"/>
          <p:cNvPicPr>
            <a:picLocks noChangeAspect="1"/>
          </p:cNvPicPr>
          <p:nvPr/>
        </p:nvPicPr>
        <p:blipFill>
          <a:blip r:embed="rId5"/>
          <a:stretch>
            <a:fillRect/>
          </a:stretch>
        </p:blipFill>
        <p:spPr>
          <a:xfrm>
            <a:off x="1806573" y="5486704"/>
            <a:ext cx="1752752" cy="1158340"/>
          </a:xfrm>
          <a:prstGeom prst="rect">
            <a:avLst/>
          </a:prstGeom>
        </p:spPr>
      </p:pic>
      <p:cxnSp>
        <p:nvCxnSpPr>
          <p:cNvPr id="46" name="Curved Connector 45"/>
          <p:cNvCxnSpPr>
            <a:stCxn id="18" idx="3"/>
            <a:endCxn id="19" idx="0"/>
          </p:cNvCxnSpPr>
          <p:nvPr/>
        </p:nvCxnSpPr>
        <p:spPr>
          <a:xfrm>
            <a:off x="5624623" y="3086506"/>
            <a:ext cx="3420869" cy="342990"/>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19" idx="2"/>
            <a:endCxn id="20" idx="3"/>
          </p:cNvCxnSpPr>
          <p:nvPr/>
        </p:nvCxnSpPr>
        <p:spPr>
          <a:xfrm rot="5400000" flipH="1">
            <a:off x="6106205" y="3518995"/>
            <a:ext cx="392407" cy="5486167"/>
          </a:xfrm>
          <a:prstGeom prst="curvedConnector4">
            <a:avLst>
              <a:gd name="adj1" fmla="val -58256"/>
              <a:gd name="adj2" fmla="val 7773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073887" y="5114260"/>
            <a:ext cx="2828261" cy="369332"/>
          </a:xfrm>
          <a:prstGeom prst="rect">
            <a:avLst/>
          </a:prstGeom>
          <a:noFill/>
        </p:spPr>
        <p:txBody>
          <a:bodyPr wrap="square" rtlCol="0">
            <a:spAutoFit/>
          </a:bodyPr>
          <a:lstStyle/>
          <a:p>
            <a:r>
              <a:rPr lang="en-US" dirty="0" smtClean="0"/>
              <a:t>Output of Job#1</a:t>
            </a:r>
            <a:endParaRPr lang="en-US" dirty="0"/>
          </a:p>
        </p:txBody>
      </p:sp>
    </p:spTree>
    <p:extLst>
      <p:ext uri="{BB962C8B-B14F-4D97-AF65-F5344CB8AC3E}">
        <p14:creationId xmlns:p14="http://schemas.microsoft.com/office/powerpoint/2010/main" val="40508922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Multiple Map Reduce Jobs</a:t>
            </a:r>
            <a:endParaRPr lang="en-US" sz="4400" dirty="0"/>
          </a:p>
        </p:txBody>
      </p:sp>
      <p:cxnSp>
        <p:nvCxnSpPr>
          <p:cNvPr id="46" name="Curved Connector 45"/>
          <p:cNvCxnSpPr>
            <a:endCxn id="4" idx="1"/>
          </p:cNvCxnSpPr>
          <p:nvPr/>
        </p:nvCxnSpPr>
        <p:spPr>
          <a:xfrm flipV="1">
            <a:off x="5624623" y="2507264"/>
            <a:ext cx="2140597" cy="579242"/>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10" idx="2"/>
            <a:endCxn id="24" idx="3"/>
          </p:cNvCxnSpPr>
          <p:nvPr/>
        </p:nvCxnSpPr>
        <p:spPr>
          <a:xfrm rot="5400000" flipH="1">
            <a:off x="6495081" y="3667648"/>
            <a:ext cx="523160" cy="4577660"/>
          </a:xfrm>
          <a:prstGeom prst="curvedConnector4">
            <a:avLst>
              <a:gd name="adj1" fmla="val -43696"/>
              <a:gd name="adj2" fmla="val 80529"/>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807399" y="5187709"/>
            <a:ext cx="2828261" cy="369332"/>
          </a:xfrm>
          <a:prstGeom prst="rect">
            <a:avLst/>
          </a:prstGeom>
          <a:noFill/>
        </p:spPr>
        <p:txBody>
          <a:bodyPr wrap="square" rtlCol="0">
            <a:spAutoFit/>
          </a:bodyPr>
          <a:lstStyle/>
          <a:p>
            <a:r>
              <a:rPr lang="en-US" dirty="0" smtClean="0"/>
              <a:t>Output of Job#2</a:t>
            </a:r>
            <a:endParaRPr lang="en-US" dirty="0"/>
          </a:p>
        </p:txBody>
      </p:sp>
      <p:pic>
        <p:nvPicPr>
          <p:cNvPr id="2" name="Picture 1"/>
          <p:cNvPicPr>
            <a:picLocks noChangeAspect="1"/>
          </p:cNvPicPr>
          <p:nvPr/>
        </p:nvPicPr>
        <p:blipFill>
          <a:blip r:embed="rId3"/>
          <a:stretch>
            <a:fillRect/>
          </a:stretch>
        </p:blipFill>
        <p:spPr>
          <a:xfrm>
            <a:off x="806493" y="1674821"/>
            <a:ext cx="4818130" cy="2367385"/>
          </a:xfrm>
          <a:prstGeom prst="rect">
            <a:avLst/>
          </a:prstGeom>
        </p:spPr>
      </p:pic>
      <p:pic>
        <p:nvPicPr>
          <p:cNvPr id="4" name="Picture 3"/>
          <p:cNvPicPr>
            <a:picLocks noChangeAspect="1"/>
          </p:cNvPicPr>
          <p:nvPr/>
        </p:nvPicPr>
        <p:blipFill>
          <a:blip r:embed="rId4"/>
          <a:stretch>
            <a:fillRect/>
          </a:stretch>
        </p:blipFill>
        <p:spPr>
          <a:xfrm>
            <a:off x="7765220" y="2122420"/>
            <a:ext cx="1280271" cy="769687"/>
          </a:xfrm>
          <a:prstGeom prst="rect">
            <a:avLst/>
          </a:prstGeom>
        </p:spPr>
      </p:pic>
      <p:sp>
        <p:nvSpPr>
          <p:cNvPr id="13" name="TextBox 12"/>
          <p:cNvSpPr txBox="1"/>
          <p:nvPr/>
        </p:nvSpPr>
        <p:spPr>
          <a:xfrm>
            <a:off x="9045491" y="2137931"/>
            <a:ext cx="2828261" cy="369332"/>
          </a:xfrm>
          <a:prstGeom prst="rect">
            <a:avLst/>
          </a:prstGeom>
          <a:noFill/>
        </p:spPr>
        <p:txBody>
          <a:bodyPr wrap="square" rtlCol="0">
            <a:spAutoFit/>
          </a:bodyPr>
          <a:lstStyle/>
          <a:p>
            <a:r>
              <a:rPr lang="en-US" dirty="0" smtClean="0"/>
              <a:t>Output of Mapper#2</a:t>
            </a:r>
            <a:endParaRPr lang="en-US" dirty="0"/>
          </a:p>
        </p:txBody>
      </p:sp>
      <p:cxnSp>
        <p:nvCxnSpPr>
          <p:cNvPr id="9" name="Curved Connector 8"/>
          <p:cNvCxnSpPr>
            <a:stCxn id="4" idx="2"/>
            <a:endCxn id="10" idx="0"/>
          </p:cNvCxnSpPr>
          <p:nvPr/>
        </p:nvCxnSpPr>
        <p:spPr>
          <a:xfrm rot="16200000" flipH="1">
            <a:off x="8533001" y="2764461"/>
            <a:ext cx="384844" cy="640135"/>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a:stretch>
            <a:fillRect/>
          </a:stretch>
        </p:blipFill>
        <p:spPr>
          <a:xfrm>
            <a:off x="6250465" y="3276951"/>
            <a:ext cx="5590051" cy="2941107"/>
          </a:xfrm>
          <a:prstGeom prst="rect">
            <a:avLst/>
          </a:prstGeom>
        </p:spPr>
      </p:pic>
      <p:pic>
        <p:nvPicPr>
          <p:cNvPr id="24" name="Picture 23"/>
          <p:cNvPicPr>
            <a:picLocks noChangeAspect="1"/>
          </p:cNvPicPr>
          <p:nvPr/>
        </p:nvPicPr>
        <p:blipFill>
          <a:blip r:embed="rId6"/>
          <a:stretch>
            <a:fillRect/>
          </a:stretch>
        </p:blipFill>
        <p:spPr>
          <a:xfrm>
            <a:off x="2803490" y="4747504"/>
            <a:ext cx="1664341" cy="1894788"/>
          </a:xfrm>
          <a:prstGeom prst="rect">
            <a:avLst/>
          </a:prstGeom>
        </p:spPr>
      </p:pic>
    </p:spTree>
    <p:extLst>
      <p:ext uri="{BB962C8B-B14F-4D97-AF65-F5344CB8AC3E}">
        <p14:creationId xmlns:p14="http://schemas.microsoft.com/office/powerpoint/2010/main" val="18246346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9811" y="1683863"/>
            <a:ext cx="3160207" cy="958853"/>
          </a:xfrm>
        </p:spPr>
        <p:txBody>
          <a:bodyPr>
            <a:normAutofit/>
          </a:bodyPr>
          <a:lstStyle/>
          <a:p>
            <a:r>
              <a:rPr lang="en-US" sz="1800" dirty="0" smtClean="0"/>
              <a:t>90% of world’s data is generated in just last 2 years</a:t>
            </a:r>
            <a:endParaRPr lang="en-US" sz="1800" dirty="0"/>
          </a:p>
        </p:txBody>
      </p:sp>
      <p:sp>
        <p:nvSpPr>
          <p:cNvPr id="4" name="Title 2"/>
          <p:cNvSpPr txBox="1">
            <a:spLocks/>
          </p:cNvSpPr>
          <p:nvPr/>
        </p:nvSpPr>
        <p:spPr>
          <a:xfrm>
            <a:off x="999811" y="3142898"/>
            <a:ext cx="4356885" cy="62955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800" dirty="0" smtClean="0"/>
              <a:t>In early 2000, the amount of data being generated exploded exponentially!!</a:t>
            </a:r>
            <a:endParaRPr lang="en-US" sz="1800" dirty="0"/>
          </a:p>
        </p:txBody>
      </p:sp>
      <p:pic>
        <p:nvPicPr>
          <p:cNvPr id="5" name="Picture 4"/>
          <p:cNvPicPr>
            <a:picLocks noChangeAspect="1"/>
          </p:cNvPicPr>
          <p:nvPr/>
        </p:nvPicPr>
        <p:blipFill>
          <a:blip r:embed="rId3"/>
          <a:stretch>
            <a:fillRect/>
          </a:stretch>
        </p:blipFill>
        <p:spPr>
          <a:xfrm>
            <a:off x="6270171" y="2163596"/>
            <a:ext cx="5213824" cy="3217710"/>
          </a:xfrm>
          <a:prstGeom prst="rect">
            <a:avLst/>
          </a:prstGeom>
        </p:spPr>
      </p:pic>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Data Data Everywhere!</a:t>
            </a:r>
            <a:endParaRPr lang="en-US" sz="4400" dirty="0"/>
          </a:p>
        </p:txBody>
      </p:sp>
      <p:sp>
        <p:nvSpPr>
          <p:cNvPr id="7" name="Title 2"/>
          <p:cNvSpPr txBox="1">
            <a:spLocks/>
          </p:cNvSpPr>
          <p:nvPr/>
        </p:nvSpPr>
        <p:spPr>
          <a:xfrm>
            <a:off x="999811" y="4591535"/>
            <a:ext cx="4556927" cy="1075735"/>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800" dirty="0" smtClean="0"/>
              <a:t>Due to the use of Social media, Organizations found themselves struggling with this massive amount of data</a:t>
            </a:r>
          </a:p>
          <a:p>
            <a:endParaRPr lang="en-US" sz="1800" dirty="0"/>
          </a:p>
          <a:p>
            <a:r>
              <a:rPr lang="en-US" sz="1800" dirty="0" smtClean="0"/>
              <a:t>Which became very hard to process</a:t>
            </a:r>
            <a:endParaRPr lang="en-US" sz="1800" dirty="0"/>
          </a:p>
        </p:txBody>
      </p:sp>
    </p:spTree>
    <p:extLst>
      <p:ext uri="{BB962C8B-B14F-4D97-AF65-F5344CB8AC3E}">
        <p14:creationId xmlns:p14="http://schemas.microsoft.com/office/powerpoint/2010/main" val="539884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06493" y="692053"/>
            <a:ext cx="10687301" cy="769441"/>
          </a:xfrm>
          <a:prstGeom prst="rect">
            <a:avLst/>
          </a:prstGeom>
        </p:spPr>
        <p:txBody>
          <a:bodyPr wrap="square">
            <a:spAutoFit/>
          </a:bodyPr>
          <a:lstStyle/>
          <a:p>
            <a:pPr algn="ctr"/>
            <a:r>
              <a:rPr lang="en-US" sz="4400" dirty="0" smtClean="0"/>
              <a:t>Chaining –</a:t>
            </a:r>
            <a:r>
              <a:rPr lang="en-US" sz="4400" dirty="0"/>
              <a:t> </a:t>
            </a:r>
            <a:r>
              <a:rPr lang="en-US" sz="4400" dirty="0" smtClean="0"/>
              <a:t>Multiple Map Reduce Jobs</a:t>
            </a:r>
            <a:endParaRPr lang="en-US" sz="4400" dirty="0"/>
          </a:p>
        </p:txBody>
      </p:sp>
      <p:pic>
        <p:nvPicPr>
          <p:cNvPr id="3" name="Picture 2"/>
          <p:cNvPicPr>
            <a:picLocks noChangeAspect="1"/>
          </p:cNvPicPr>
          <p:nvPr/>
        </p:nvPicPr>
        <p:blipFill>
          <a:blip r:embed="rId3"/>
          <a:stretch>
            <a:fillRect/>
          </a:stretch>
        </p:blipFill>
        <p:spPr>
          <a:xfrm>
            <a:off x="1099653" y="1779838"/>
            <a:ext cx="4950273" cy="4508079"/>
          </a:xfrm>
          <a:prstGeom prst="rect">
            <a:avLst/>
          </a:prstGeom>
        </p:spPr>
      </p:pic>
      <p:pic>
        <p:nvPicPr>
          <p:cNvPr id="5" name="Picture 4"/>
          <p:cNvPicPr>
            <a:picLocks noChangeAspect="1"/>
          </p:cNvPicPr>
          <p:nvPr/>
        </p:nvPicPr>
        <p:blipFill>
          <a:blip r:embed="rId4"/>
          <a:stretch>
            <a:fillRect/>
          </a:stretch>
        </p:blipFill>
        <p:spPr>
          <a:xfrm>
            <a:off x="6505183" y="2023019"/>
            <a:ext cx="4938188" cy="1196444"/>
          </a:xfrm>
          <a:prstGeom prst="rect">
            <a:avLst/>
          </a:prstGeom>
        </p:spPr>
      </p:pic>
      <p:pic>
        <p:nvPicPr>
          <p:cNvPr id="7" name="Picture 6"/>
          <p:cNvPicPr>
            <a:picLocks noChangeAspect="1"/>
          </p:cNvPicPr>
          <p:nvPr/>
        </p:nvPicPr>
        <p:blipFill>
          <a:blip r:embed="rId5"/>
          <a:stretch>
            <a:fillRect/>
          </a:stretch>
        </p:blipFill>
        <p:spPr>
          <a:xfrm>
            <a:off x="6505183" y="3515672"/>
            <a:ext cx="3055885" cy="518205"/>
          </a:xfrm>
          <a:prstGeom prst="rect">
            <a:avLst/>
          </a:prstGeom>
        </p:spPr>
      </p:pic>
      <p:pic>
        <p:nvPicPr>
          <p:cNvPr id="8" name="Picture 7"/>
          <p:cNvPicPr>
            <a:picLocks noChangeAspect="1"/>
          </p:cNvPicPr>
          <p:nvPr/>
        </p:nvPicPr>
        <p:blipFill>
          <a:blip r:embed="rId6"/>
          <a:stretch>
            <a:fillRect/>
          </a:stretch>
        </p:blipFill>
        <p:spPr>
          <a:xfrm>
            <a:off x="6505183" y="5007986"/>
            <a:ext cx="5197290" cy="861135"/>
          </a:xfrm>
          <a:prstGeom prst="rect">
            <a:avLst/>
          </a:prstGeom>
        </p:spPr>
      </p:pic>
      <p:sp>
        <p:nvSpPr>
          <p:cNvPr id="11" name="TextBox 10"/>
          <p:cNvSpPr txBox="1"/>
          <p:nvPr/>
        </p:nvSpPr>
        <p:spPr>
          <a:xfrm>
            <a:off x="6602062" y="4465674"/>
            <a:ext cx="2372215" cy="369332"/>
          </a:xfrm>
          <a:prstGeom prst="rect">
            <a:avLst/>
          </a:prstGeom>
          <a:noFill/>
        </p:spPr>
        <p:txBody>
          <a:bodyPr wrap="square" rtlCol="0">
            <a:spAutoFit/>
          </a:bodyPr>
          <a:lstStyle/>
          <a:p>
            <a:r>
              <a:rPr lang="en-US" dirty="0" smtClean="0"/>
              <a:t>Chaining:</a:t>
            </a:r>
            <a:endParaRPr lang="en-US" dirty="0"/>
          </a:p>
        </p:txBody>
      </p:sp>
    </p:spTree>
    <p:extLst>
      <p:ext uri="{BB962C8B-B14F-4D97-AF65-F5344CB8AC3E}">
        <p14:creationId xmlns:p14="http://schemas.microsoft.com/office/powerpoint/2010/main" val="30949816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Advantages of Map Reduce</a:t>
            </a:r>
            <a:endParaRPr lang="en-US" sz="4400" dirty="0"/>
          </a:p>
        </p:txBody>
      </p:sp>
      <p:sp>
        <p:nvSpPr>
          <p:cNvPr id="2" name="TextBox 1"/>
          <p:cNvSpPr txBox="1"/>
          <p:nvPr/>
        </p:nvSpPr>
        <p:spPr>
          <a:xfrm>
            <a:off x="1501422" y="1964267"/>
            <a:ext cx="9550400"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Fault tolerance</a:t>
            </a:r>
            <a:r>
              <a:rPr lang="en-US" dirty="0" smtClean="0"/>
              <a:t>: </a:t>
            </a:r>
            <a:r>
              <a:rPr lang="en-US" dirty="0"/>
              <a:t>It can handle failures without </a:t>
            </a:r>
            <a:r>
              <a:rPr lang="en-US" dirty="0" smtClean="0"/>
              <a:t>downtime</a:t>
            </a:r>
            <a:r>
              <a:rPr lang="en-US" dirty="0"/>
              <a:t> </a:t>
            </a:r>
            <a:r>
              <a:rPr lang="en-US" dirty="0" smtClean="0"/>
              <a:t>due to multiple nodes.</a:t>
            </a:r>
          </a:p>
          <a:p>
            <a:endParaRPr lang="en-US" dirty="0"/>
          </a:p>
          <a:p>
            <a:pPr marL="285750" indent="-285750">
              <a:buFont typeface="Arial" panose="020B0604020202020204" pitchFamily="34" charset="0"/>
              <a:buChar char="•"/>
            </a:pPr>
            <a:r>
              <a:rPr lang="en-US" b="1" dirty="0"/>
              <a:t>Speed</a:t>
            </a:r>
            <a:r>
              <a:rPr lang="en-US" dirty="0"/>
              <a:t>: It splits, shuffles, and reduces the unstructured data in a short time</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Cost-effective</a:t>
            </a:r>
            <a:r>
              <a:rPr lang="en-US" dirty="0"/>
              <a:t>: Hadoop </a:t>
            </a:r>
            <a:r>
              <a:rPr lang="en-US" dirty="0" err="1"/>
              <a:t>MapReduce</a:t>
            </a:r>
            <a:r>
              <a:rPr lang="en-US" dirty="0"/>
              <a:t> has a scale-out feature that enables users to process or store the data in a cost-effective manner</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Scalability</a:t>
            </a:r>
            <a:r>
              <a:rPr lang="en-US" dirty="0"/>
              <a:t>: It provides a highly scalable framework. </a:t>
            </a:r>
            <a:r>
              <a:rPr lang="en-US" dirty="0" err="1"/>
              <a:t>MapReduce</a:t>
            </a:r>
            <a:r>
              <a:rPr lang="en-US" dirty="0"/>
              <a:t> allows users to run applications from many nodes</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Parallel Processing</a:t>
            </a:r>
            <a:r>
              <a:rPr lang="en-US" dirty="0"/>
              <a:t>: Here multiple job-parts of the same dataset can be processed in a parallel manner. This can reduce the task that can be taken to complete a task.</a:t>
            </a:r>
          </a:p>
        </p:txBody>
      </p:sp>
    </p:spTree>
    <p:extLst>
      <p:ext uri="{BB962C8B-B14F-4D97-AF65-F5344CB8AC3E}">
        <p14:creationId xmlns:p14="http://schemas.microsoft.com/office/powerpoint/2010/main" val="22662547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Hadoop Limitations (1)</a:t>
            </a:r>
            <a:endParaRPr lang="en-US" sz="4400" dirty="0"/>
          </a:p>
        </p:txBody>
      </p:sp>
      <p:sp>
        <p:nvSpPr>
          <p:cNvPr id="12" name="Title 2"/>
          <p:cNvSpPr txBox="1">
            <a:spLocks/>
          </p:cNvSpPr>
          <p:nvPr/>
        </p:nvSpPr>
        <p:spPr>
          <a:xfrm>
            <a:off x="1239234" y="2617371"/>
            <a:ext cx="3727247" cy="62955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800" dirty="0" smtClean="0"/>
              <a:t>Relied on storing data on Disk</a:t>
            </a:r>
            <a:endParaRPr lang="en-US" sz="1800" dirty="0"/>
          </a:p>
        </p:txBody>
      </p:sp>
      <p:pic>
        <p:nvPicPr>
          <p:cNvPr id="7" name="Picture 6"/>
          <p:cNvPicPr>
            <a:picLocks noChangeAspect="1"/>
          </p:cNvPicPr>
          <p:nvPr/>
        </p:nvPicPr>
        <p:blipFill>
          <a:blip r:embed="rId3"/>
          <a:stretch>
            <a:fillRect/>
          </a:stretch>
        </p:blipFill>
        <p:spPr>
          <a:xfrm>
            <a:off x="9090843" y="3641931"/>
            <a:ext cx="2434365" cy="1240902"/>
          </a:xfrm>
          <a:prstGeom prst="rect">
            <a:avLst/>
          </a:prstGeom>
        </p:spPr>
      </p:pic>
      <p:sp>
        <p:nvSpPr>
          <p:cNvPr id="10" name="Title 2"/>
          <p:cNvSpPr txBox="1">
            <a:spLocks/>
          </p:cNvSpPr>
          <p:nvPr/>
        </p:nvSpPr>
        <p:spPr>
          <a:xfrm>
            <a:off x="8963131" y="3087969"/>
            <a:ext cx="2763296" cy="408858"/>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800" dirty="0" smtClean="0"/>
              <a:t>Which made things slower</a:t>
            </a:r>
            <a:endParaRPr lang="en-US" sz="1800" dirty="0"/>
          </a:p>
        </p:txBody>
      </p:sp>
      <p:sp>
        <p:nvSpPr>
          <p:cNvPr id="11" name="Title 2"/>
          <p:cNvSpPr txBox="1">
            <a:spLocks/>
          </p:cNvSpPr>
          <p:nvPr/>
        </p:nvSpPr>
        <p:spPr>
          <a:xfrm>
            <a:off x="5047739" y="5049906"/>
            <a:ext cx="3329119" cy="133749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800" dirty="0" smtClean="0"/>
              <a:t>We have to wait for one batch run to execute before submitting a new job.</a:t>
            </a:r>
            <a:endParaRPr lang="en-US" sz="1800" dirty="0"/>
          </a:p>
        </p:txBody>
      </p:sp>
      <p:sp>
        <p:nvSpPr>
          <p:cNvPr id="13" name="Title 2"/>
          <p:cNvSpPr txBox="1">
            <a:spLocks/>
          </p:cNvSpPr>
          <p:nvPr/>
        </p:nvSpPr>
        <p:spPr>
          <a:xfrm>
            <a:off x="4848675" y="2617371"/>
            <a:ext cx="4114455" cy="62955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800" dirty="0" smtClean="0"/>
              <a:t>Processes Data only in Batches</a:t>
            </a:r>
            <a:endParaRPr lang="en-US" sz="1800"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7714" y="3024554"/>
            <a:ext cx="1650583" cy="1650583"/>
          </a:xfrm>
          <a:prstGeom prst="rect">
            <a:avLst/>
          </a:prstGeom>
        </p:spPr>
      </p:pic>
      <p:sp>
        <p:nvSpPr>
          <p:cNvPr id="14" name="Title 2"/>
          <p:cNvSpPr txBox="1">
            <a:spLocks/>
          </p:cNvSpPr>
          <p:nvPr/>
        </p:nvSpPr>
        <p:spPr>
          <a:xfrm>
            <a:off x="1723877" y="5049907"/>
            <a:ext cx="3062759" cy="133749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800" dirty="0" smtClean="0"/>
              <a:t>Every time we run a job, it loads the data from disk, processes and stores the data back on disk.</a:t>
            </a:r>
            <a:endParaRPr lang="en-US" sz="1800" dirty="0"/>
          </a:p>
        </p:txBody>
      </p:sp>
      <p:pic>
        <p:nvPicPr>
          <p:cNvPr id="16" name="Picture 15"/>
          <p:cNvPicPr>
            <a:picLocks noChangeAspect="1"/>
          </p:cNvPicPr>
          <p:nvPr/>
        </p:nvPicPr>
        <p:blipFill>
          <a:blip r:embed="rId5"/>
          <a:stretch>
            <a:fillRect/>
          </a:stretch>
        </p:blipFill>
        <p:spPr>
          <a:xfrm>
            <a:off x="1486576" y="3289976"/>
            <a:ext cx="3232561" cy="1498876"/>
          </a:xfrm>
          <a:prstGeom prst="rect">
            <a:avLst/>
          </a:prstGeom>
        </p:spPr>
      </p:pic>
      <p:pic>
        <p:nvPicPr>
          <p:cNvPr id="5" name="Picture 4"/>
          <p:cNvPicPr>
            <a:picLocks noChangeAspect="1"/>
          </p:cNvPicPr>
          <p:nvPr/>
        </p:nvPicPr>
        <p:blipFill>
          <a:blip r:embed="rId6"/>
          <a:stretch>
            <a:fillRect/>
          </a:stretch>
        </p:blipFill>
        <p:spPr>
          <a:xfrm flipH="1">
            <a:off x="810578" y="3024554"/>
            <a:ext cx="892496" cy="772832"/>
          </a:xfrm>
          <a:prstGeom prst="rect">
            <a:avLst/>
          </a:prstGeom>
        </p:spPr>
      </p:pic>
    </p:spTree>
    <p:extLst>
      <p:ext uri="{BB962C8B-B14F-4D97-AF65-F5344CB8AC3E}">
        <p14:creationId xmlns:p14="http://schemas.microsoft.com/office/powerpoint/2010/main" val="31719744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34772" y="2324517"/>
            <a:ext cx="3823398" cy="1340690"/>
          </a:xfrm>
        </p:spPr>
        <p:txBody>
          <a:bodyPr>
            <a:noAutofit/>
          </a:bodyPr>
          <a:lstStyle/>
          <a:p>
            <a:r>
              <a:rPr lang="en-US" sz="1800" dirty="0" smtClean="0"/>
              <a:t>Spark was developed as a research project by students at the California University in 2009</a:t>
            </a:r>
            <a:br>
              <a:rPr lang="en-US" sz="1800" dirty="0" smtClean="0"/>
            </a:br>
            <a:r>
              <a:rPr lang="en-US" sz="1800" dirty="0" smtClean="0"/>
              <a:t/>
            </a:r>
            <a:br>
              <a:rPr lang="en-US" sz="1800" dirty="0" smtClean="0"/>
            </a:br>
            <a:endParaRPr lang="en-US" sz="1800" dirty="0"/>
          </a:p>
        </p:txBody>
      </p:sp>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Apache Spark</a:t>
            </a:r>
            <a:endParaRPr lang="en-US" sz="4400" dirty="0"/>
          </a:p>
        </p:txBody>
      </p:sp>
      <p:sp>
        <p:nvSpPr>
          <p:cNvPr id="12" name="Title 2"/>
          <p:cNvSpPr txBox="1">
            <a:spLocks/>
          </p:cNvSpPr>
          <p:nvPr/>
        </p:nvSpPr>
        <p:spPr>
          <a:xfrm>
            <a:off x="1230923" y="4210105"/>
            <a:ext cx="3727247" cy="62955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800" dirty="0" smtClean="0"/>
              <a:t>Spark was created to address the limitations of Hadoop</a:t>
            </a:r>
            <a:endParaRPr lang="en-US" sz="1800" dirty="0"/>
          </a:p>
        </p:txBody>
      </p:sp>
      <p:pic>
        <p:nvPicPr>
          <p:cNvPr id="2" name="Picture 1"/>
          <p:cNvPicPr>
            <a:picLocks noChangeAspect="1"/>
          </p:cNvPicPr>
          <p:nvPr/>
        </p:nvPicPr>
        <p:blipFill>
          <a:blip r:embed="rId3"/>
          <a:stretch>
            <a:fillRect/>
          </a:stretch>
        </p:blipFill>
        <p:spPr>
          <a:xfrm>
            <a:off x="5838093" y="2324363"/>
            <a:ext cx="5259621" cy="3155773"/>
          </a:xfrm>
          <a:prstGeom prst="rect">
            <a:avLst/>
          </a:prstGeom>
        </p:spPr>
      </p:pic>
    </p:spTree>
    <p:extLst>
      <p:ext uri="{BB962C8B-B14F-4D97-AF65-F5344CB8AC3E}">
        <p14:creationId xmlns:p14="http://schemas.microsoft.com/office/powerpoint/2010/main" val="23658563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Apache Spark – RDDs</a:t>
            </a:r>
            <a:endParaRPr lang="en-US" sz="4400" dirty="0"/>
          </a:p>
        </p:txBody>
      </p:sp>
      <p:sp>
        <p:nvSpPr>
          <p:cNvPr id="13" name="Title 2"/>
          <p:cNvSpPr txBox="1">
            <a:spLocks/>
          </p:cNvSpPr>
          <p:nvPr/>
        </p:nvSpPr>
        <p:spPr>
          <a:xfrm>
            <a:off x="1101969" y="1944132"/>
            <a:ext cx="4273899" cy="1221099"/>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800" dirty="0" smtClean="0"/>
              <a:t>Works on the concept of RDDs</a:t>
            </a:r>
          </a:p>
          <a:p>
            <a:r>
              <a:rPr lang="en-US" sz="1800" dirty="0" smtClean="0"/>
              <a:t>(Resilient Distributed Datasets)</a:t>
            </a:r>
          </a:p>
          <a:p>
            <a:endParaRPr lang="en-US" sz="1800" dirty="0" smtClean="0"/>
          </a:p>
          <a:p>
            <a:r>
              <a:rPr lang="en-US" sz="1800" dirty="0" smtClean="0"/>
              <a:t>RDDs are the backbone of Apache Spark</a:t>
            </a:r>
            <a:endParaRPr lang="en-US" sz="1800" dirty="0"/>
          </a:p>
        </p:txBody>
      </p:sp>
      <p:pic>
        <p:nvPicPr>
          <p:cNvPr id="5" name="Picture 4"/>
          <p:cNvPicPr>
            <a:picLocks noChangeAspect="1"/>
          </p:cNvPicPr>
          <p:nvPr/>
        </p:nvPicPr>
        <p:blipFill>
          <a:blip r:embed="rId3"/>
          <a:stretch>
            <a:fillRect/>
          </a:stretch>
        </p:blipFill>
        <p:spPr>
          <a:xfrm>
            <a:off x="3607359" y="3647869"/>
            <a:ext cx="2394751" cy="2367225"/>
          </a:xfrm>
          <a:prstGeom prst="rect">
            <a:avLst/>
          </a:prstGeom>
        </p:spPr>
      </p:pic>
      <p:sp>
        <p:nvSpPr>
          <p:cNvPr id="7" name="TextBox 6"/>
          <p:cNvSpPr txBox="1"/>
          <p:nvPr/>
        </p:nvSpPr>
        <p:spPr>
          <a:xfrm>
            <a:off x="1003945" y="4330839"/>
            <a:ext cx="2515438" cy="646331"/>
          </a:xfrm>
          <a:prstGeom prst="rect">
            <a:avLst/>
          </a:prstGeom>
          <a:noFill/>
        </p:spPr>
        <p:txBody>
          <a:bodyPr wrap="square" rtlCol="0">
            <a:spAutoFit/>
          </a:bodyPr>
          <a:lstStyle/>
          <a:p>
            <a:r>
              <a:rPr lang="en-US" dirty="0" smtClean="0"/>
              <a:t>Allows Data to be stored In-Memory</a:t>
            </a:r>
            <a:endParaRPr lang="en-US" dirty="0"/>
          </a:p>
        </p:txBody>
      </p:sp>
      <p:sp>
        <p:nvSpPr>
          <p:cNvPr id="10" name="TextBox 9"/>
          <p:cNvSpPr txBox="1"/>
          <p:nvPr/>
        </p:nvSpPr>
        <p:spPr>
          <a:xfrm>
            <a:off x="6270171" y="4330838"/>
            <a:ext cx="2515438" cy="646331"/>
          </a:xfrm>
          <a:prstGeom prst="rect">
            <a:avLst/>
          </a:prstGeom>
          <a:noFill/>
        </p:spPr>
        <p:txBody>
          <a:bodyPr wrap="square" rtlCol="0">
            <a:spAutoFit/>
          </a:bodyPr>
          <a:lstStyle/>
          <a:p>
            <a:r>
              <a:rPr lang="en-US" dirty="0" smtClean="0"/>
              <a:t>Enables faster data access</a:t>
            </a:r>
            <a:endParaRPr lang="en-US" dirty="0"/>
          </a:p>
        </p:txBody>
      </p:sp>
      <p:pic>
        <p:nvPicPr>
          <p:cNvPr id="8" name="Picture 7"/>
          <p:cNvPicPr>
            <a:picLocks noChangeAspect="1"/>
          </p:cNvPicPr>
          <p:nvPr/>
        </p:nvPicPr>
        <p:blipFill>
          <a:blip r:embed="rId4"/>
          <a:stretch>
            <a:fillRect/>
          </a:stretch>
        </p:blipFill>
        <p:spPr>
          <a:xfrm>
            <a:off x="8690957" y="3647869"/>
            <a:ext cx="2844551" cy="2361905"/>
          </a:xfrm>
          <a:prstGeom prst="rect">
            <a:avLst/>
          </a:prstGeom>
        </p:spPr>
      </p:pic>
    </p:spTree>
    <p:extLst>
      <p:ext uri="{BB962C8B-B14F-4D97-AF65-F5344CB8AC3E}">
        <p14:creationId xmlns:p14="http://schemas.microsoft.com/office/powerpoint/2010/main" val="30868399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RDDs</a:t>
            </a:r>
            <a:endParaRPr lang="en-US" sz="4400" dirty="0"/>
          </a:p>
        </p:txBody>
      </p:sp>
      <p:sp>
        <p:nvSpPr>
          <p:cNvPr id="13" name="Title 2"/>
          <p:cNvSpPr txBox="1">
            <a:spLocks/>
          </p:cNvSpPr>
          <p:nvPr/>
        </p:nvSpPr>
        <p:spPr>
          <a:xfrm>
            <a:off x="1101969" y="1944132"/>
            <a:ext cx="4273899" cy="1221099"/>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800" dirty="0" smtClean="0"/>
              <a:t>RDDs</a:t>
            </a:r>
            <a:r>
              <a:rPr lang="en-US" sz="1800" dirty="0"/>
              <a:t> </a:t>
            </a:r>
            <a:r>
              <a:rPr lang="en-US" sz="1800" dirty="0" smtClean="0"/>
              <a:t>(Resilient Distributed Datasets)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5529" y="2554681"/>
            <a:ext cx="7363833" cy="3646851"/>
          </a:xfrm>
          <a:prstGeom prst="rect">
            <a:avLst/>
          </a:prstGeom>
        </p:spPr>
      </p:pic>
    </p:spTree>
    <p:extLst>
      <p:ext uri="{BB962C8B-B14F-4D97-AF65-F5344CB8AC3E}">
        <p14:creationId xmlns:p14="http://schemas.microsoft.com/office/powerpoint/2010/main" val="2094417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RDDs</a:t>
            </a:r>
            <a:endParaRPr lang="en-US" sz="4400" dirty="0"/>
          </a:p>
        </p:txBody>
      </p:sp>
      <p:sp>
        <p:nvSpPr>
          <p:cNvPr id="13" name="Title 2"/>
          <p:cNvSpPr txBox="1">
            <a:spLocks/>
          </p:cNvSpPr>
          <p:nvPr/>
        </p:nvSpPr>
        <p:spPr>
          <a:xfrm>
            <a:off x="1101969" y="1275750"/>
            <a:ext cx="4273899" cy="1221099"/>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800" dirty="0" smtClean="0"/>
              <a:t>RDDs</a:t>
            </a:r>
            <a:r>
              <a:rPr lang="en-US" sz="1800" dirty="0"/>
              <a:t> </a:t>
            </a:r>
            <a:r>
              <a:rPr lang="en-US" sz="1800" dirty="0" smtClean="0"/>
              <a:t>(Resilient Distributed Datasets)</a:t>
            </a:r>
          </a:p>
        </p:txBody>
      </p:sp>
      <p:pic>
        <p:nvPicPr>
          <p:cNvPr id="2" name="Picture 1"/>
          <p:cNvPicPr>
            <a:picLocks noChangeAspect="1"/>
          </p:cNvPicPr>
          <p:nvPr/>
        </p:nvPicPr>
        <p:blipFill>
          <a:blip r:embed="rId3"/>
          <a:stretch>
            <a:fillRect/>
          </a:stretch>
        </p:blipFill>
        <p:spPr>
          <a:xfrm>
            <a:off x="869795" y="1766632"/>
            <a:ext cx="4506074" cy="1765572"/>
          </a:xfrm>
          <a:prstGeom prst="rect">
            <a:avLst/>
          </a:prstGeom>
        </p:spPr>
      </p:pic>
      <p:pic>
        <p:nvPicPr>
          <p:cNvPr id="3" name="Picture 2"/>
          <p:cNvPicPr>
            <a:picLocks noChangeAspect="1"/>
          </p:cNvPicPr>
          <p:nvPr/>
        </p:nvPicPr>
        <p:blipFill>
          <a:blip r:embed="rId4"/>
          <a:stretch>
            <a:fillRect/>
          </a:stretch>
        </p:blipFill>
        <p:spPr>
          <a:xfrm>
            <a:off x="5375868" y="2166028"/>
            <a:ext cx="6690381" cy="3714115"/>
          </a:xfrm>
          <a:prstGeom prst="rect">
            <a:avLst/>
          </a:prstGeom>
        </p:spPr>
      </p:pic>
      <p:sp>
        <p:nvSpPr>
          <p:cNvPr id="5" name="TextBox 4"/>
          <p:cNvSpPr txBox="1"/>
          <p:nvPr/>
        </p:nvSpPr>
        <p:spPr>
          <a:xfrm>
            <a:off x="1101969" y="4023085"/>
            <a:ext cx="4273898" cy="1477328"/>
          </a:xfrm>
          <a:prstGeom prst="rect">
            <a:avLst/>
          </a:prstGeom>
          <a:noFill/>
        </p:spPr>
        <p:txBody>
          <a:bodyPr wrap="square" rtlCol="0">
            <a:spAutoFit/>
          </a:bodyPr>
          <a:lstStyle/>
          <a:p>
            <a:r>
              <a:rPr lang="en-US" dirty="0"/>
              <a:t>When Spark’s parallelize method is applied to a group of these elements, a new distributed dataset is created. This dataset is an RDD.</a:t>
            </a:r>
          </a:p>
          <a:p>
            <a:endParaRPr lang="en-US" dirty="0"/>
          </a:p>
        </p:txBody>
      </p:sp>
    </p:spTree>
    <p:extLst>
      <p:ext uri="{BB962C8B-B14F-4D97-AF65-F5344CB8AC3E}">
        <p14:creationId xmlns:p14="http://schemas.microsoft.com/office/powerpoint/2010/main" val="9527027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Iterative Operations – RDDs</a:t>
            </a:r>
            <a:endParaRPr lang="en-US" sz="4400" dirty="0"/>
          </a:p>
        </p:txBody>
      </p:sp>
      <p:sp>
        <p:nvSpPr>
          <p:cNvPr id="13" name="Title 2"/>
          <p:cNvSpPr txBox="1">
            <a:spLocks/>
          </p:cNvSpPr>
          <p:nvPr/>
        </p:nvSpPr>
        <p:spPr>
          <a:xfrm>
            <a:off x="1101969" y="2330217"/>
            <a:ext cx="4273899" cy="545068"/>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800" dirty="0" smtClean="0"/>
              <a:t>RDDs</a:t>
            </a:r>
            <a:r>
              <a:rPr lang="en-US" sz="1800" dirty="0"/>
              <a:t> </a:t>
            </a:r>
            <a:r>
              <a:rPr lang="en-US" sz="1800" dirty="0" smtClean="0"/>
              <a:t>(Resilient Distributed Datasets)</a:t>
            </a:r>
          </a:p>
        </p:txBody>
      </p:sp>
      <p:pic>
        <p:nvPicPr>
          <p:cNvPr id="4" name="Picture 3"/>
          <p:cNvPicPr>
            <a:picLocks noChangeAspect="1"/>
          </p:cNvPicPr>
          <p:nvPr/>
        </p:nvPicPr>
        <p:blipFill>
          <a:blip r:embed="rId3"/>
          <a:stretch>
            <a:fillRect/>
          </a:stretch>
        </p:blipFill>
        <p:spPr>
          <a:xfrm>
            <a:off x="932635" y="2875285"/>
            <a:ext cx="7887925" cy="2515133"/>
          </a:xfrm>
          <a:prstGeom prst="rect">
            <a:avLst/>
          </a:prstGeom>
        </p:spPr>
      </p:pic>
      <p:pic>
        <p:nvPicPr>
          <p:cNvPr id="7" name="Picture 6"/>
          <p:cNvPicPr>
            <a:picLocks noChangeAspect="1"/>
          </p:cNvPicPr>
          <p:nvPr/>
        </p:nvPicPr>
        <p:blipFill>
          <a:blip r:embed="rId4"/>
          <a:stretch>
            <a:fillRect/>
          </a:stretch>
        </p:blipFill>
        <p:spPr>
          <a:xfrm>
            <a:off x="8942502" y="1760357"/>
            <a:ext cx="2958553" cy="1238030"/>
          </a:xfrm>
          <a:prstGeom prst="rect">
            <a:avLst/>
          </a:prstGeom>
        </p:spPr>
      </p:pic>
      <p:sp>
        <p:nvSpPr>
          <p:cNvPr id="8" name="TextBox 7"/>
          <p:cNvSpPr txBox="1"/>
          <p:nvPr/>
        </p:nvSpPr>
        <p:spPr>
          <a:xfrm>
            <a:off x="9908391" y="3112584"/>
            <a:ext cx="1386473" cy="369332"/>
          </a:xfrm>
          <a:prstGeom prst="rect">
            <a:avLst/>
          </a:prstGeom>
          <a:noFill/>
        </p:spPr>
        <p:txBody>
          <a:bodyPr wrap="square" rtlCol="0">
            <a:spAutoFit/>
          </a:bodyPr>
          <a:lstStyle/>
          <a:p>
            <a:r>
              <a:rPr lang="en-US" dirty="0" err="1" smtClean="0"/>
              <a:t>MapReduce</a:t>
            </a:r>
            <a:endParaRPr lang="en-US" dirty="0"/>
          </a:p>
        </p:txBody>
      </p:sp>
    </p:spTree>
    <p:extLst>
      <p:ext uri="{BB962C8B-B14F-4D97-AF65-F5344CB8AC3E}">
        <p14:creationId xmlns:p14="http://schemas.microsoft.com/office/powerpoint/2010/main" val="15410923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87236" y="692053"/>
            <a:ext cx="9060873" cy="769441"/>
          </a:xfrm>
          <a:prstGeom prst="rect">
            <a:avLst/>
          </a:prstGeom>
        </p:spPr>
        <p:txBody>
          <a:bodyPr wrap="square">
            <a:spAutoFit/>
          </a:bodyPr>
          <a:lstStyle/>
          <a:p>
            <a:pPr algn="ctr"/>
            <a:r>
              <a:rPr lang="en-US" sz="4400" dirty="0" smtClean="0"/>
              <a:t>Interactive Operations – RDDs</a:t>
            </a:r>
            <a:endParaRPr lang="en-US" sz="4400" dirty="0"/>
          </a:p>
        </p:txBody>
      </p:sp>
      <p:sp>
        <p:nvSpPr>
          <p:cNvPr id="13" name="Title 2"/>
          <p:cNvSpPr txBox="1">
            <a:spLocks/>
          </p:cNvSpPr>
          <p:nvPr/>
        </p:nvSpPr>
        <p:spPr>
          <a:xfrm>
            <a:off x="1186636" y="2316667"/>
            <a:ext cx="4273899" cy="519668"/>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800" dirty="0" smtClean="0"/>
              <a:t>RDDs</a:t>
            </a:r>
            <a:r>
              <a:rPr lang="en-US" sz="1800" dirty="0"/>
              <a:t> </a:t>
            </a:r>
            <a:r>
              <a:rPr lang="en-US" sz="1800" dirty="0" smtClean="0"/>
              <a:t>(Resilient Distributed Datasets)</a:t>
            </a:r>
          </a:p>
        </p:txBody>
      </p:sp>
      <p:pic>
        <p:nvPicPr>
          <p:cNvPr id="2" name="Picture 1"/>
          <p:cNvPicPr>
            <a:picLocks noChangeAspect="1"/>
          </p:cNvPicPr>
          <p:nvPr/>
        </p:nvPicPr>
        <p:blipFill>
          <a:blip r:embed="rId3"/>
          <a:stretch>
            <a:fillRect/>
          </a:stretch>
        </p:blipFill>
        <p:spPr>
          <a:xfrm>
            <a:off x="1101969" y="2925537"/>
            <a:ext cx="6570805" cy="1875063"/>
          </a:xfrm>
          <a:prstGeom prst="rect">
            <a:avLst/>
          </a:prstGeom>
        </p:spPr>
      </p:pic>
      <p:pic>
        <p:nvPicPr>
          <p:cNvPr id="3" name="Picture 2"/>
          <p:cNvPicPr>
            <a:picLocks noChangeAspect="1"/>
          </p:cNvPicPr>
          <p:nvPr/>
        </p:nvPicPr>
        <p:blipFill>
          <a:blip r:embed="rId4"/>
          <a:stretch>
            <a:fillRect/>
          </a:stretch>
        </p:blipFill>
        <p:spPr>
          <a:xfrm>
            <a:off x="8255000" y="1703453"/>
            <a:ext cx="3598334" cy="1582026"/>
          </a:xfrm>
          <a:prstGeom prst="rect">
            <a:avLst/>
          </a:prstGeom>
        </p:spPr>
      </p:pic>
      <p:sp>
        <p:nvSpPr>
          <p:cNvPr id="7" name="TextBox 6"/>
          <p:cNvSpPr txBox="1"/>
          <p:nvPr/>
        </p:nvSpPr>
        <p:spPr>
          <a:xfrm>
            <a:off x="9747525" y="3342772"/>
            <a:ext cx="1386473" cy="369332"/>
          </a:xfrm>
          <a:prstGeom prst="rect">
            <a:avLst/>
          </a:prstGeom>
          <a:noFill/>
        </p:spPr>
        <p:txBody>
          <a:bodyPr wrap="square" rtlCol="0">
            <a:spAutoFit/>
          </a:bodyPr>
          <a:lstStyle/>
          <a:p>
            <a:r>
              <a:rPr lang="en-US" dirty="0" err="1" smtClean="0"/>
              <a:t>MapReduce</a:t>
            </a:r>
            <a:endParaRPr lang="en-US" dirty="0"/>
          </a:p>
        </p:txBody>
      </p:sp>
    </p:spTree>
    <p:extLst>
      <p:ext uri="{BB962C8B-B14F-4D97-AF65-F5344CB8AC3E}">
        <p14:creationId xmlns:p14="http://schemas.microsoft.com/office/powerpoint/2010/main" val="29706711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Spark compatibility with Languages</a:t>
            </a:r>
            <a:endParaRPr lang="en-US" dirty="0"/>
          </a:p>
        </p:txBody>
      </p:sp>
      <p:pic>
        <p:nvPicPr>
          <p:cNvPr id="2" name="Picture 1"/>
          <p:cNvPicPr>
            <a:picLocks noChangeAspect="1"/>
          </p:cNvPicPr>
          <p:nvPr/>
        </p:nvPicPr>
        <p:blipFill>
          <a:blip r:embed="rId3"/>
          <a:stretch>
            <a:fillRect/>
          </a:stretch>
        </p:blipFill>
        <p:spPr>
          <a:xfrm>
            <a:off x="2997351" y="2094806"/>
            <a:ext cx="6689260" cy="3085779"/>
          </a:xfrm>
          <a:prstGeom prst="rect">
            <a:avLst/>
          </a:prstGeom>
        </p:spPr>
      </p:pic>
    </p:spTree>
    <p:extLst>
      <p:ext uri="{BB962C8B-B14F-4D97-AF65-F5344CB8AC3E}">
        <p14:creationId xmlns:p14="http://schemas.microsoft.com/office/powerpoint/2010/main" val="2881378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8171" y="1601796"/>
            <a:ext cx="2557305" cy="958853"/>
          </a:xfrm>
        </p:spPr>
        <p:txBody>
          <a:bodyPr>
            <a:normAutofit/>
          </a:bodyPr>
          <a:lstStyle/>
          <a:p>
            <a:r>
              <a:rPr lang="en-US" sz="1800" dirty="0" smtClean="0"/>
              <a:t>To </a:t>
            </a:r>
            <a:r>
              <a:rPr lang="en-US" sz="1800" smtClean="0"/>
              <a:t>address this </a:t>
            </a:r>
            <a:r>
              <a:rPr lang="en-US" sz="1800" dirty="0" smtClean="0"/>
              <a:t>the concept of big data emerged.</a:t>
            </a:r>
            <a:endParaRPr lang="en-US" sz="1800" dirty="0"/>
          </a:p>
        </p:txBody>
      </p:sp>
      <p:sp>
        <p:nvSpPr>
          <p:cNvPr id="6" name="Rectangle 5"/>
          <p:cNvSpPr/>
          <p:nvPr/>
        </p:nvSpPr>
        <p:spPr>
          <a:xfrm>
            <a:off x="2803490" y="692053"/>
            <a:ext cx="6933363" cy="769441"/>
          </a:xfrm>
          <a:prstGeom prst="rect">
            <a:avLst/>
          </a:prstGeom>
        </p:spPr>
        <p:txBody>
          <a:bodyPr wrap="square">
            <a:spAutoFit/>
          </a:bodyPr>
          <a:lstStyle/>
          <a:p>
            <a:pPr algn="ctr"/>
            <a:r>
              <a:rPr lang="en-US" sz="4400" dirty="0"/>
              <a:t>Big Data</a:t>
            </a:r>
          </a:p>
        </p:txBody>
      </p:sp>
      <p:pic>
        <p:nvPicPr>
          <p:cNvPr id="2" name="Picture 1"/>
          <p:cNvPicPr>
            <a:picLocks noChangeAspect="1"/>
          </p:cNvPicPr>
          <p:nvPr/>
        </p:nvPicPr>
        <p:blipFill>
          <a:blip r:embed="rId3"/>
          <a:stretch>
            <a:fillRect/>
          </a:stretch>
        </p:blipFill>
        <p:spPr>
          <a:xfrm>
            <a:off x="3870485" y="2402861"/>
            <a:ext cx="8055038" cy="3055885"/>
          </a:xfrm>
          <a:prstGeom prst="rect">
            <a:avLst/>
          </a:prstGeom>
        </p:spPr>
      </p:pic>
      <p:sp>
        <p:nvSpPr>
          <p:cNvPr id="9" name="Title 2"/>
          <p:cNvSpPr txBox="1">
            <a:spLocks/>
          </p:cNvSpPr>
          <p:nvPr/>
        </p:nvSpPr>
        <p:spPr>
          <a:xfrm>
            <a:off x="1131521" y="2805696"/>
            <a:ext cx="2573955" cy="179894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800" dirty="0" smtClean="0"/>
              <a:t>Big data refers to extremely huge amount of data that is very difficult to store and process</a:t>
            </a:r>
            <a:endParaRPr lang="en-US" sz="1800" dirty="0"/>
          </a:p>
        </p:txBody>
      </p:sp>
      <p:sp>
        <p:nvSpPr>
          <p:cNvPr id="10" name="Title 2"/>
          <p:cNvSpPr txBox="1">
            <a:spLocks/>
          </p:cNvSpPr>
          <p:nvPr/>
        </p:nvSpPr>
        <p:spPr>
          <a:xfrm>
            <a:off x="1131521" y="4604636"/>
            <a:ext cx="2355257" cy="1896648"/>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800" dirty="0" smtClean="0"/>
              <a:t>Organizations around the globe wanted to process this huge amount of data to get important insights from it. </a:t>
            </a:r>
            <a:endParaRPr lang="en-US" sz="1800" dirty="0"/>
          </a:p>
        </p:txBody>
      </p:sp>
    </p:spTree>
    <p:extLst>
      <p:ext uri="{BB962C8B-B14F-4D97-AF65-F5344CB8AC3E}">
        <p14:creationId xmlns:p14="http://schemas.microsoft.com/office/powerpoint/2010/main" val="20049720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Spark &amp; Hadoop</a:t>
            </a:r>
            <a:endParaRPr lang="en-US" sz="4400" dirty="0"/>
          </a:p>
        </p:txBody>
      </p:sp>
      <p:sp>
        <p:nvSpPr>
          <p:cNvPr id="13" name="Title 2"/>
          <p:cNvSpPr txBox="1">
            <a:spLocks/>
          </p:cNvSpPr>
          <p:nvPr/>
        </p:nvSpPr>
        <p:spPr>
          <a:xfrm>
            <a:off x="2311121" y="2948967"/>
            <a:ext cx="8480809" cy="1221099"/>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1800" dirty="0" smtClean="0"/>
              <a:t>This RDD architecture and In-Memory processing makes</a:t>
            </a:r>
          </a:p>
          <a:p>
            <a:pPr algn="ctr"/>
            <a:r>
              <a:rPr lang="en-US" sz="1800" dirty="0" smtClean="0"/>
              <a:t> </a:t>
            </a:r>
          </a:p>
          <a:p>
            <a:pPr algn="ctr"/>
            <a:r>
              <a:rPr lang="en-US" sz="1800" b="1" dirty="0" smtClean="0"/>
              <a:t>Spark 100x Faster than Hadoop</a:t>
            </a:r>
            <a:endParaRPr lang="en-US" sz="1800" b="1" dirty="0"/>
          </a:p>
        </p:txBody>
      </p:sp>
    </p:spTree>
    <p:extLst>
      <p:ext uri="{BB962C8B-B14F-4D97-AF65-F5344CB8AC3E}">
        <p14:creationId xmlns:p14="http://schemas.microsoft.com/office/powerpoint/2010/main" val="27329040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Components of Spark</a:t>
            </a:r>
            <a:endParaRPr lang="en-US" dirty="0"/>
          </a:p>
        </p:txBody>
      </p:sp>
      <p:pic>
        <p:nvPicPr>
          <p:cNvPr id="5" name="Picture 4"/>
          <p:cNvPicPr>
            <a:picLocks noChangeAspect="1"/>
          </p:cNvPicPr>
          <p:nvPr/>
        </p:nvPicPr>
        <p:blipFill>
          <a:blip r:embed="rId3"/>
          <a:stretch>
            <a:fillRect/>
          </a:stretch>
        </p:blipFill>
        <p:spPr>
          <a:xfrm>
            <a:off x="2647044" y="2027103"/>
            <a:ext cx="7050312" cy="3493494"/>
          </a:xfrm>
          <a:prstGeom prst="rect">
            <a:avLst/>
          </a:prstGeom>
        </p:spPr>
      </p:pic>
    </p:spTree>
    <p:extLst>
      <p:ext uri="{BB962C8B-B14F-4D97-AF65-F5344CB8AC3E}">
        <p14:creationId xmlns:p14="http://schemas.microsoft.com/office/powerpoint/2010/main" val="33296045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48036" y="3132572"/>
            <a:ext cx="5365819" cy="3145134"/>
          </a:xfrm>
          <a:prstGeom prst="rect">
            <a:avLst/>
          </a:prstGeom>
          <a:solidFill>
            <a:srgbClr val="61616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pPr algn="ctr"/>
            <a:r>
              <a:rPr lang="en-US" dirty="0" smtClean="0"/>
              <a:t>Spark Core</a:t>
            </a:r>
            <a:endParaRPr lang="en-US" dirty="0"/>
          </a:p>
        </p:txBody>
      </p:sp>
      <p:sp>
        <p:nvSpPr>
          <p:cNvPr id="4" name="TextBox 3"/>
          <p:cNvSpPr txBox="1"/>
          <p:nvPr/>
        </p:nvSpPr>
        <p:spPr>
          <a:xfrm>
            <a:off x="3617407" y="2005804"/>
            <a:ext cx="7355393" cy="646331"/>
          </a:xfrm>
          <a:prstGeom prst="rect">
            <a:avLst/>
          </a:prstGeom>
          <a:noFill/>
        </p:spPr>
        <p:txBody>
          <a:bodyPr wrap="square" rtlCol="0">
            <a:spAutoFit/>
          </a:bodyPr>
          <a:lstStyle/>
          <a:p>
            <a:r>
              <a:rPr lang="en-US" dirty="0" smtClean="0"/>
              <a:t>Helps with processing data across multiple computers</a:t>
            </a:r>
          </a:p>
          <a:p>
            <a:r>
              <a:rPr lang="en-US" dirty="0" smtClean="0"/>
              <a:t>It makes sure everything works efficiently and smoothly</a:t>
            </a:r>
            <a:endParaRPr lang="en-US" dirty="0"/>
          </a:p>
        </p:txBody>
      </p:sp>
      <p:pic>
        <p:nvPicPr>
          <p:cNvPr id="5" name="Picture 4"/>
          <p:cNvPicPr>
            <a:picLocks noChangeAspect="1"/>
          </p:cNvPicPr>
          <p:nvPr/>
        </p:nvPicPr>
        <p:blipFill>
          <a:blip r:embed="rId3"/>
          <a:stretch>
            <a:fillRect/>
          </a:stretch>
        </p:blipFill>
        <p:spPr>
          <a:xfrm>
            <a:off x="4180915" y="3722106"/>
            <a:ext cx="4561151" cy="2187130"/>
          </a:xfrm>
          <a:prstGeom prst="rect">
            <a:avLst/>
          </a:prstGeom>
          <a:solidFill>
            <a:srgbClr val="FFFFFF"/>
          </a:solidFill>
          <a:effectLst>
            <a:reflection stA="45000" endPos="9000" dist="50800" dir="5400000" sy="-100000" algn="bl" rotWithShape="0"/>
          </a:effectLst>
        </p:spPr>
      </p:pic>
    </p:spTree>
    <p:extLst>
      <p:ext uri="{BB962C8B-B14F-4D97-AF65-F5344CB8AC3E}">
        <p14:creationId xmlns:p14="http://schemas.microsoft.com/office/powerpoint/2010/main" val="17680759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Spark SQL</a:t>
            </a:r>
            <a:endParaRPr lang="en-US" dirty="0"/>
          </a:p>
        </p:txBody>
      </p:sp>
      <p:sp>
        <p:nvSpPr>
          <p:cNvPr id="4" name="TextBox 3"/>
          <p:cNvSpPr txBox="1"/>
          <p:nvPr/>
        </p:nvSpPr>
        <p:spPr>
          <a:xfrm>
            <a:off x="3617408" y="2005804"/>
            <a:ext cx="5546690" cy="646331"/>
          </a:xfrm>
          <a:prstGeom prst="rect">
            <a:avLst/>
          </a:prstGeom>
          <a:noFill/>
        </p:spPr>
        <p:txBody>
          <a:bodyPr wrap="square" rtlCol="0">
            <a:spAutoFit/>
          </a:bodyPr>
          <a:lstStyle/>
          <a:p>
            <a:r>
              <a:rPr lang="en-US" dirty="0" smtClean="0"/>
              <a:t>Allows writing SQL queries directly on your data through Spark</a:t>
            </a:r>
            <a:endParaRPr lang="en-US" dirty="0"/>
          </a:p>
        </p:txBody>
      </p:sp>
      <p:pic>
        <p:nvPicPr>
          <p:cNvPr id="2" name="Picture 1"/>
          <p:cNvPicPr>
            <a:picLocks noChangeAspect="1"/>
          </p:cNvPicPr>
          <p:nvPr/>
        </p:nvPicPr>
        <p:blipFill>
          <a:blip r:embed="rId3"/>
          <a:stretch>
            <a:fillRect/>
          </a:stretch>
        </p:blipFill>
        <p:spPr>
          <a:xfrm>
            <a:off x="4397332" y="3292359"/>
            <a:ext cx="3718882" cy="1539373"/>
          </a:xfrm>
          <a:prstGeom prst="rect">
            <a:avLst/>
          </a:prstGeom>
        </p:spPr>
      </p:pic>
    </p:spTree>
    <p:extLst>
      <p:ext uri="{BB962C8B-B14F-4D97-AF65-F5344CB8AC3E}">
        <p14:creationId xmlns:p14="http://schemas.microsoft.com/office/powerpoint/2010/main" val="11150590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Spark Streaming</a:t>
            </a:r>
            <a:endParaRPr lang="en-US" dirty="0"/>
          </a:p>
        </p:txBody>
      </p:sp>
      <p:sp>
        <p:nvSpPr>
          <p:cNvPr id="4" name="TextBox 3"/>
          <p:cNvSpPr txBox="1"/>
          <p:nvPr/>
        </p:nvSpPr>
        <p:spPr>
          <a:xfrm>
            <a:off x="3617407" y="2005804"/>
            <a:ext cx="5416061" cy="646331"/>
          </a:xfrm>
          <a:prstGeom prst="rect">
            <a:avLst/>
          </a:prstGeom>
          <a:noFill/>
        </p:spPr>
        <p:txBody>
          <a:bodyPr wrap="square" rtlCol="0">
            <a:spAutoFit/>
          </a:bodyPr>
          <a:lstStyle/>
          <a:p>
            <a:r>
              <a:rPr lang="en-US" dirty="0" smtClean="0"/>
              <a:t>Helps you persist the real time data that you see in Google maps or </a:t>
            </a:r>
            <a:r>
              <a:rPr lang="en-US" dirty="0"/>
              <a:t>U</a:t>
            </a:r>
            <a:r>
              <a:rPr lang="en-US" dirty="0" smtClean="0"/>
              <a:t>ber</a:t>
            </a:r>
            <a:endParaRPr lang="en-US" dirty="0"/>
          </a:p>
        </p:txBody>
      </p:sp>
      <p:pic>
        <p:nvPicPr>
          <p:cNvPr id="2" name="Picture 1"/>
          <p:cNvPicPr>
            <a:picLocks noChangeAspect="1"/>
          </p:cNvPicPr>
          <p:nvPr/>
        </p:nvPicPr>
        <p:blipFill>
          <a:blip r:embed="rId3"/>
          <a:stretch>
            <a:fillRect/>
          </a:stretch>
        </p:blipFill>
        <p:spPr>
          <a:xfrm>
            <a:off x="3792937" y="3491704"/>
            <a:ext cx="5349704" cy="1463167"/>
          </a:xfrm>
          <a:prstGeom prst="rect">
            <a:avLst/>
          </a:prstGeom>
        </p:spPr>
      </p:pic>
    </p:spTree>
    <p:extLst>
      <p:ext uri="{BB962C8B-B14F-4D97-AF65-F5344CB8AC3E}">
        <p14:creationId xmlns:p14="http://schemas.microsoft.com/office/powerpoint/2010/main" val="19936913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Spark </a:t>
            </a:r>
            <a:r>
              <a:rPr lang="en-US" dirty="0" err="1" smtClean="0"/>
              <a:t>MLlib</a:t>
            </a:r>
            <a:endParaRPr lang="en-US" dirty="0"/>
          </a:p>
        </p:txBody>
      </p:sp>
      <p:sp>
        <p:nvSpPr>
          <p:cNvPr id="4" name="TextBox 3"/>
          <p:cNvSpPr txBox="1"/>
          <p:nvPr/>
        </p:nvSpPr>
        <p:spPr>
          <a:xfrm>
            <a:off x="3617407" y="2005804"/>
            <a:ext cx="5416061" cy="646331"/>
          </a:xfrm>
          <a:prstGeom prst="rect">
            <a:avLst/>
          </a:prstGeom>
          <a:noFill/>
        </p:spPr>
        <p:txBody>
          <a:bodyPr wrap="square" rtlCol="0">
            <a:spAutoFit/>
          </a:bodyPr>
          <a:lstStyle/>
          <a:p>
            <a:r>
              <a:rPr lang="en-US" dirty="0" smtClean="0"/>
              <a:t>Helps you train the large scale Machine Learning models on Big Data</a:t>
            </a:r>
            <a:endParaRPr lang="en-US" dirty="0"/>
          </a:p>
        </p:txBody>
      </p:sp>
      <p:pic>
        <p:nvPicPr>
          <p:cNvPr id="5" name="Picture 4"/>
          <p:cNvPicPr>
            <a:picLocks noChangeAspect="1"/>
          </p:cNvPicPr>
          <p:nvPr/>
        </p:nvPicPr>
        <p:blipFill>
          <a:blip r:embed="rId3"/>
          <a:stretch>
            <a:fillRect/>
          </a:stretch>
        </p:blipFill>
        <p:spPr>
          <a:xfrm>
            <a:off x="4373724" y="3579582"/>
            <a:ext cx="3596952" cy="1386960"/>
          </a:xfrm>
          <a:prstGeom prst="rect">
            <a:avLst/>
          </a:prstGeom>
        </p:spPr>
      </p:pic>
    </p:spTree>
    <p:extLst>
      <p:ext uri="{BB962C8B-B14F-4D97-AF65-F5344CB8AC3E}">
        <p14:creationId xmlns:p14="http://schemas.microsoft.com/office/powerpoint/2010/main" val="26621759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Spark Architecture</a:t>
            </a:r>
            <a:endParaRPr lang="en-US" dirty="0"/>
          </a:p>
        </p:txBody>
      </p:sp>
      <p:sp>
        <p:nvSpPr>
          <p:cNvPr id="4" name="TextBox 3"/>
          <p:cNvSpPr txBox="1"/>
          <p:nvPr/>
        </p:nvSpPr>
        <p:spPr>
          <a:xfrm>
            <a:off x="944547" y="2582064"/>
            <a:ext cx="3999243" cy="2585323"/>
          </a:xfrm>
          <a:prstGeom prst="rect">
            <a:avLst/>
          </a:prstGeom>
          <a:noFill/>
        </p:spPr>
        <p:txBody>
          <a:bodyPr wrap="square" rtlCol="0">
            <a:spAutoFit/>
          </a:bodyPr>
          <a:lstStyle/>
          <a:p>
            <a:r>
              <a:rPr lang="en-US" dirty="0" smtClean="0"/>
              <a:t>Since Spark distributes processing over different machines;</a:t>
            </a:r>
          </a:p>
          <a:p>
            <a:r>
              <a:rPr lang="en-US" dirty="0" smtClean="0"/>
              <a:t>To coordinate work on all of the different machine we need a proper framework</a:t>
            </a:r>
          </a:p>
          <a:p>
            <a:endParaRPr lang="en-US" dirty="0"/>
          </a:p>
          <a:p>
            <a:endParaRPr lang="en-US" dirty="0" smtClean="0"/>
          </a:p>
          <a:p>
            <a:r>
              <a:rPr lang="en-US" dirty="0" smtClean="0"/>
              <a:t>Cluster Manager will grant resources to applications to complete the work</a:t>
            </a:r>
            <a:endParaRPr lang="en-US" dirty="0"/>
          </a:p>
        </p:txBody>
      </p:sp>
      <p:pic>
        <p:nvPicPr>
          <p:cNvPr id="2" name="Picture 1"/>
          <p:cNvPicPr>
            <a:picLocks noChangeAspect="1"/>
          </p:cNvPicPr>
          <p:nvPr/>
        </p:nvPicPr>
        <p:blipFill>
          <a:blip r:embed="rId3"/>
          <a:stretch>
            <a:fillRect/>
          </a:stretch>
        </p:blipFill>
        <p:spPr>
          <a:xfrm>
            <a:off x="5601672" y="2171700"/>
            <a:ext cx="5570703" cy="3703641"/>
          </a:xfrm>
          <a:prstGeom prst="rect">
            <a:avLst/>
          </a:prstGeom>
        </p:spPr>
      </p:pic>
    </p:spTree>
    <p:extLst>
      <p:ext uri="{BB962C8B-B14F-4D97-AF65-F5344CB8AC3E}">
        <p14:creationId xmlns:p14="http://schemas.microsoft.com/office/powerpoint/2010/main" val="28606323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290288" y="2171700"/>
            <a:ext cx="3836475" cy="3465425"/>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pPr algn="ctr"/>
            <a:r>
              <a:rPr lang="en-US" dirty="0" smtClean="0"/>
              <a:t>Spark Application – Components</a:t>
            </a:r>
            <a:endParaRPr lang="en-US" dirty="0"/>
          </a:p>
        </p:txBody>
      </p:sp>
      <p:sp>
        <p:nvSpPr>
          <p:cNvPr id="4" name="TextBox 3"/>
          <p:cNvSpPr txBox="1"/>
          <p:nvPr/>
        </p:nvSpPr>
        <p:spPr>
          <a:xfrm>
            <a:off x="1055078" y="2005804"/>
            <a:ext cx="4371032" cy="646331"/>
          </a:xfrm>
          <a:prstGeom prst="rect">
            <a:avLst/>
          </a:prstGeom>
          <a:noFill/>
        </p:spPr>
        <p:txBody>
          <a:bodyPr wrap="square" rtlCol="0">
            <a:spAutoFit/>
          </a:bodyPr>
          <a:lstStyle/>
          <a:p>
            <a:r>
              <a:rPr lang="en-US" b="1" dirty="0" smtClean="0"/>
              <a:t>Driver Process</a:t>
            </a:r>
            <a:r>
              <a:rPr lang="en-US" dirty="0" smtClean="0"/>
              <a:t>: Like a boss</a:t>
            </a:r>
          </a:p>
          <a:p>
            <a:r>
              <a:rPr lang="en-US" b="1" dirty="0" smtClean="0"/>
              <a:t>Executor Processes</a:t>
            </a:r>
            <a:r>
              <a:rPr lang="en-US" dirty="0" smtClean="0"/>
              <a:t>: Like Workers</a:t>
            </a:r>
            <a:endParaRPr lang="en-US" dirty="0"/>
          </a:p>
        </p:txBody>
      </p:sp>
      <p:pic>
        <p:nvPicPr>
          <p:cNvPr id="2" name="Picture 1"/>
          <p:cNvPicPr>
            <a:picLocks noChangeAspect="1"/>
          </p:cNvPicPr>
          <p:nvPr/>
        </p:nvPicPr>
        <p:blipFill>
          <a:blip r:embed="rId3"/>
          <a:stretch>
            <a:fillRect/>
          </a:stretch>
        </p:blipFill>
        <p:spPr>
          <a:xfrm>
            <a:off x="9872330" y="4042231"/>
            <a:ext cx="746825" cy="1425063"/>
          </a:xfrm>
          <a:prstGeom prst="rect">
            <a:avLst/>
          </a:prstGeom>
        </p:spPr>
      </p:pic>
      <p:pic>
        <p:nvPicPr>
          <p:cNvPr id="7" name="Picture 6"/>
          <p:cNvPicPr>
            <a:picLocks noChangeAspect="1"/>
          </p:cNvPicPr>
          <p:nvPr/>
        </p:nvPicPr>
        <p:blipFill>
          <a:blip r:embed="rId3"/>
          <a:stretch>
            <a:fillRect/>
          </a:stretch>
        </p:blipFill>
        <p:spPr>
          <a:xfrm>
            <a:off x="7724951" y="3810133"/>
            <a:ext cx="746825" cy="1425063"/>
          </a:xfrm>
          <a:prstGeom prst="rect">
            <a:avLst/>
          </a:prstGeom>
        </p:spPr>
      </p:pic>
      <p:pic>
        <p:nvPicPr>
          <p:cNvPr id="8" name="Picture 7"/>
          <p:cNvPicPr>
            <a:picLocks noChangeAspect="1"/>
          </p:cNvPicPr>
          <p:nvPr/>
        </p:nvPicPr>
        <p:blipFill>
          <a:blip r:embed="rId3"/>
          <a:stretch>
            <a:fillRect/>
          </a:stretch>
        </p:blipFill>
        <p:spPr>
          <a:xfrm>
            <a:off x="8461701" y="4004128"/>
            <a:ext cx="746825" cy="1425063"/>
          </a:xfrm>
          <a:prstGeom prst="rect">
            <a:avLst/>
          </a:prstGeom>
        </p:spPr>
      </p:pic>
      <p:pic>
        <p:nvPicPr>
          <p:cNvPr id="9" name="Picture 8"/>
          <p:cNvPicPr>
            <a:picLocks noChangeAspect="1"/>
          </p:cNvPicPr>
          <p:nvPr/>
        </p:nvPicPr>
        <p:blipFill>
          <a:blip r:embed="rId3"/>
          <a:stretch>
            <a:fillRect/>
          </a:stretch>
        </p:blipFill>
        <p:spPr>
          <a:xfrm>
            <a:off x="9125505" y="3810134"/>
            <a:ext cx="746825" cy="1425063"/>
          </a:xfrm>
          <a:prstGeom prst="rect">
            <a:avLst/>
          </a:prstGeom>
        </p:spPr>
      </p:pic>
      <p:pic>
        <p:nvPicPr>
          <p:cNvPr id="10" name="Picture 9"/>
          <p:cNvPicPr>
            <a:picLocks noChangeAspect="1"/>
          </p:cNvPicPr>
          <p:nvPr/>
        </p:nvPicPr>
        <p:blipFill>
          <a:blip r:embed="rId4"/>
          <a:stretch>
            <a:fillRect/>
          </a:stretch>
        </p:blipFill>
        <p:spPr>
          <a:xfrm>
            <a:off x="8813058" y="2337596"/>
            <a:ext cx="624894" cy="1348857"/>
          </a:xfrm>
          <a:prstGeom prst="rect">
            <a:avLst/>
          </a:prstGeom>
        </p:spPr>
      </p:pic>
      <p:sp>
        <p:nvSpPr>
          <p:cNvPr id="12" name="TextBox 11"/>
          <p:cNvSpPr txBox="1"/>
          <p:nvPr/>
        </p:nvSpPr>
        <p:spPr>
          <a:xfrm>
            <a:off x="1816226" y="3071469"/>
            <a:ext cx="4712677" cy="1477328"/>
          </a:xfrm>
          <a:prstGeom prst="rect">
            <a:avLst/>
          </a:prstGeom>
          <a:noFill/>
        </p:spPr>
        <p:txBody>
          <a:bodyPr wrap="square" rtlCol="0">
            <a:spAutoFit/>
          </a:bodyPr>
          <a:lstStyle/>
          <a:p>
            <a:r>
              <a:rPr lang="en-US" dirty="0" smtClean="0"/>
              <a:t>Driver keeps track of all the information about Apache Spark Applications</a:t>
            </a:r>
          </a:p>
          <a:p>
            <a:r>
              <a:rPr lang="en-US" dirty="0" smtClean="0"/>
              <a:t>It responds to the commands and inputs from the user</a:t>
            </a:r>
          </a:p>
          <a:p>
            <a:r>
              <a:rPr lang="en-US" dirty="0" smtClean="0"/>
              <a:t>Executors just execute the tasks</a:t>
            </a:r>
            <a:endParaRPr lang="en-US" dirty="0"/>
          </a:p>
        </p:txBody>
      </p:sp>
      <p:pic>
        <p:nvPicPr>
          <p:cNvPr id="13" name="Picture 12"/>
          <p:cNvPicPr>
            <a:picLocks noChangeAspect="1"/>
          </p:cNvPicPr>
          <p:nvPr/>
        </p:nvPicPr>
        <p:blipFill>
          <a:blip r:embed="rId5"/>
          <a:stretch>
            <a:fillRect/>
          </a:stretch>
        </p:blipFill>
        <p:spPr>
          <a:xfrm>
            <a:off x="1825767" y="4753634"/>
            <a:ext cx="4980021" cy="1167836"/>
          </a:xfrm>
          <a:prstGeom prst="rect">
            <a:avLst/>
          </a:prstGeom>
        </p:spPr>
      </p:pic>
    </p:spTree>
    <p:extLst>
      <p:ext uri="{BB962C8B-B14F-4D97-AF65-F5344CB8AC3E}">
        <p14:creationId xmlns:p14="http://schemas.microsoft.com/office/powerpoint/2010/main" val="8811750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36121" y="3964610"/>
            <a:ext cx="4833257" cy="2260879"/>
          </a:xfrm>
          <a:prstGeom prst="rect">
            <a:avLst/>
          </a:prstGeom>
          <a:solidFill>
            <a:srgbClr val="EFEDEE"/>
          </a:solidFill>
          <a:ln>
            <a:solidFill>
              <a:srgbClr val="DDDB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pPr algn="ctr"/>
            <a:r>
              <a:rPr lang="en-US" dirty="0" smtClean="0"/>
              <a:t>Spark Application – Components</a:t>
            </a:r>
            <a:endParaRPr lang="en-US" dirty="0"/>
          </a:p>
        </p:txBody>
      </p:sp>
      <p:pic>
        <p:nvPicPr>
          <p:cNvPr id="10" name="Picture 9"/>
          <p:cNvPicPr>
            <a:picLocks noChangeAspect="1"/>
          </p:cNvPicPr>
          <p:nvPr/>
        </p:nvPicPr>
        <p:blipFill>
          <a:blip r:embed="rId3"/>
          <a:stretch>
            <a:fillRect/>
          </a:stretch>
        </p:blipFill>
        <p:spPr>
          <a:xfrm>
            <a:off x="4270362" y="4687345"/>
            <a:ext cx="624894" cy="1348857"/>
          </a:xfrm>
          <a:prstGeom prst="rect">
            <a:avLst/>
          </a:prstGeom>
        </p:spPr>
      </p:pic>
      <p:sp>
        <p:nvSpPr>
          <p:cNvPr id="12" name="TextBox 11"/>
          <p:cNvSpPr txBox="1"/>
          <p:nvPr/>
        </p:nvSpPr>
        <p:spPr>
          <a:xfrm>
            <a:off x="1371600" y="2484971"/>
            <a:ext cx="5232742" cy="923330"/>
          </a:xfrm>
          <a:prstGeom prst="rect">
            <a:avLst/>
          </a:prstGeom>
          <a:noFill/>
        </p:spPr>
        <p:txBody>
          <a:bodyPr wrap="square" rtlCol="0">
            <a:spAutoFit/>
          </a:bodyPr>
          <a:lstStyle/>
          <a:p>
            <a:r>
              <a:rPr lang="en-US" dirty="0" smtClean="0"/>
              <a:t>Driver divides the work into smaller tasks and assigns them to the executors and allocates the right resources based on the inputs we provide</a:t>
            </a:r>
            <a:endParaRPr lang="en-US" dirty="0"/>
          </a:p>
        </p:txBody>
      </p:sp>
      <p:pic>
        <p:nvPicPr>
          <p:cNvPr id="14" name="Picture 13"/>
          <p:cNvPicPr>
            <a:picLocks noChangeAspect="1"/>
          </p:cNvPicPr>
          <p:nvPr/>
        </p:nvPicPr>
        <p:blipFill>
          <a:blip r:embed="rId4"/>
          <a:stretch>
            <a:fillRect/>
          </a:stretch>
        </p:blipFill>
        <p:spPr>
          <a:xfrm>
            <a:off x="5018285" y="4153899"/>
            <a:ext cx="3596952" cy="1882303"/>
          </a:xfrm>
          <a:prstGeom prst="rect">
            <a:avLst/>
          </a:prstGeom>
        </p:spPr>
      </p:pic>
      <p:sp>
        <p:nvSpPr>
          <p:cNvPr id="17" name="TextBox 16"/>
          <p:cNvSpPr txBox="1"/>
          <p:nvPr/>
        </p:nvSpPr>
        <p:spPr>
          <a:xfrm>
            <a:off x="6724917" y="2484971"/>
            <a:ext cx="5232742" cy="923330"/>
          </a:xfrm>
          <a:prstGeom prst="rect">
            <a:avLst/>
          </a:prstGeom>
          <a:noFill/>
        </p:spPr>
        <p:txBody>
          <a:bodyPr wrap="square" rtlCol="0">
            <a:spAutoFit/>
          </a:bodyPr>
          <a:lstStyle/>
          <a:p>
            <a:r>
              <a:rPr lang="en-US" dirty="0" smtClean="0"/>
              <a:t>Executor Processes are the ones that actually does some work and executes the task assigned by driver process</a:t>
            </a:r>
            <a:endParaRPr lang="en-US" dirty="0"/>
          </a:p>
        </p:txBody>
      </p:sp>
    </p:spTree>
    <p:extLst>
      <p:ext uri="{BB962C8B-B14F-4D97-AF65-F5344CB8AC3E}">
        <p14:creationId xmlns:p14="http://schemas.microsoft.com/office/powerpoint/2010/main" val="22974180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Spark Session</a:t>
            </a:r>
            <a:endParaRPr lang="en-US" dirty="0"/>
          </a:p>
        </p:txBody>
      </p:sp>
      <p:sp>
        <p:nvSpPr>
          <p:cNvPr id="4" name="TextBox 3"/>
          <p:cNvSpPr txBox="1"/>
          <p:nvPr/>
        </p:nvSpPr>
        <p:spPr>
          <a:xfrm>
            <a:off x="954594" y="1997153"/>
            <a:ext cx="5416061" cy="646331"/>
          </a:xfrm>
          <a:prstGeom prst="rect">
            <a:avLst/>
          </a:prstGeom>
          <a:noFill/>
        </p:spPr>
        <p:txBody>
          <a:bodyPr wrap="square" rtlCol="0">
            <a:spAutoFit/>
          </a:bodyPr>
          <a:lstStyle/>
          <a:p>
            <a:r>
              <a:rPr lang="en-US" dirty="0" smtClean="0"/>
              <a:t>Creating Spark Session is the first thing that we do when working in Spark</a:t>
            </a:r>
          </a:p>
        </p:txBody>
      </p:sp>
      <p:pic>
        <p:nvPicPr>
          <p:cNvPr id="2" name="Picture 1"/>
          <p:cNvPicPr>
            <a:picLocks noChangeAspect="1"/>
          </p:cNvPicPr>
          <p:nvPr/>
        </p:nvPicPr>
        <p:blipFill>
          <a:blip r:embed="rId3"/>
          <a:stretch>
            <a:fillRect/>
          </a:stretch>
        </p:blipFill>
        <p:spPr>
          <a:xfrm>
            <a:off x="6619722" y="1571535"/>
            <a:ext cx="4704771" cy="1625947"/>
          </a:xfrm>
          <a:prstGeom prst="rect">
            <a:avLst/>
          </a:prstGeom>
        </p:spPr>
      </p:pic>
      <p:pic>
        <p:nvPicPr>
          <p:cNvPr id="6" name="Picture 5"/>
          <p:cNvPicPr>
            <a:picLocks noChangeAspect="1"/>
          </p:cNvPicPr>
          <p:nvPr/>
        </p:nvPicPr>
        <p:blipFill>
          <a:blip r:embed="rId4"/>
          <a:stretch>
            <a:fillRect/>
          </a:stretch>
        </p:blipFill>
        <p:spPr>
          <a:xfrm>
            <a:off x="954594" y="3347007"/>
            <a:ext cx="7712108" cy="3238781"/>
          </a:xfrm>
          <a:prstGeom prst="rect">
            <a:avLst/>
          </a:prstGeom>
        </p:spPr>
      </p:pic>
      <p:sp>
        <p:nvSpPr>
          <p:cNvPr id="7" name="TextBox 6"/>
          <p:cNvSpPr txBox="1"/>
          <p:nvPr/>
        </p:nvSpPr>
        <p:spPr>
          <a:xfrm>
            <a:off x="8972107" y="4504732"/>
            <a:ext cx="2553352" cy="923330"/>
          </a:xfrm>
          <a:prstGeom prst="rect">
            <a:avLst/>
          </a:prstGeom>
          <a:noFill/>
        </p:spPr>
        <p:txBody>
          <a:bodyPr wrap="square" rtlCol="0">
            <a:spAutoFit/>
          </a:bodyPr>
          <a:lstStyle/>
          <a:p>
            <a:r>
              <a:rPr lang="en-US" dirty="0" smtClean="0"/>
              <a:t>We can create this session in any of the three languages</a:t>
            </a:r>
            <a:endParaRPr lang="en-US" dirty="0"/>
          </a:p>
        </p:txBody>
      </p:sp>
    </p:spTree>
    <p:extLst>
      <p:ext uri="{BB962C8B-B14F-4D97-AF65-F5344CB8AC3E}">
        <p14:creationId xmlns:p14="http://schemas.microsoft.com/office/powerpoint/2010/main" val="26527082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9811" y="1683863"/>
            <a:ext cx="3160207" cy="958853"/>
          </a:xfrm>
        </p:spPr>
        <p:txBody>
          <a:bodyPr>
            <a:normAutofit fontScale="90000"/>
          </a:bodyPr>
          <a:lstStyle/>
          <a:p>
            <a:r>
              <a:rPr lang="en-US" sz="1800" dirty="0" smtClean="0"/>
              <a:t>In 2006 a group of engineers from Yahoo developed a software Framework called Hadoop</a:t>
            </a:r>
            <a:endParaRPr lang="en-US" sz="1800" dirty="0"/>
          </a:p>
        </p:txBody>
      </p:sp>
      <p:sp>
        <p:nvSpPr>
          <p:cNvPr id="4" name="Title 2"/>
          <p:cNvSpPr txBox="1">
            <a:spLocks/>
          </p:cNvSpPr>
          <p:nvPr/>
        </p:nvSpPr>
        <p:spPr>
          <a:xfrm>
            <a:off x="999811" y="3142898"/>
            <a:ext cx="10037157" cy="62955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800" dirty="0" smtClean="0"/>
              <a:t>Inspired by Googles’ </a:t>
            </a:r>
            <a:r>
              <a:rPr lang="en-US" sz="1800" dirty="0" err="1" smtClean="0"/>
              <a:t>MapReduce</a:t>
            </a:r>
            <a:r>
              <a:rPr lang="en-US" sz="1800" dirty="0" smtClean="0"/>
              <a:t> and GFS, Hadoop introduced  “Distributed Processing”</a:t>
            </a:r>
            <a:endParaRPr lang="en-US" sz="1800" dirty="0"/>
          </a:p>
        </p:txBody>
      </p:sp>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Hadoop</a:t>
            </a:r>
            <a:endParaRPr lang="en-US" sz="4400" dirty="0"/>
          </a:p>
        </p:txBody>
      </p:sp>
      <p:pic>
        <p:nvPicPr>
          <p:cNvPr id="2" name="Picture 1"/>
          <p:cNvPicPr>
            <a:picLocks noChangeAspect="1"/>
          </p:cNvPicPr>
          <p:nvPr/>
        </p:nvPicPr>
        <p:blipFill>
          <a:blip r:embed="rId3"/>
          <a:stretch>
            <a:fillRect/>
          </a:stretch>
        </p:blipFill>
        <p:spPr>
          <a:xfrm>
            <a:off x="4480155" y="1683863"/>
            <a:ext cx="2096050" cy="968702"/>
          </a:xfrm>
          <a:prstGeom prst="rect">
            <a:avLst/>
          </a:prstGeom>
        </p:spPr>
      </p:pic>
      <p:pic>
        <p:nvPicPr>
          <p:cNvPr id="8" name="Picture 7"/>
          <p:cNvPicPr>
            <a:picLocks noChangeAspect="1"/>
          </p:cNvPicPr>
          <p:nvPr/>
        </p:nvPicPr>
        <p:blipFill>
          <a:blip r:embed="rId4"/>
          <a:stretch>
            <a:fillRect/>
          </a:stretch>
        </p:blipFill>
        <p:spPr>
          <a:xfrm>
            <a:off x="6576205" y="3884393"/>
            <a:ext cx="5472650" cy="2543804"/>
          </a:xfrm>
          <a:prstGeom prst="rect">
            <a:avLst/>
          </a:prstGeom>
        </p:spPr>
      </p:pic>
      <p:pic>
        <p:nvPicPr>
          <p:cNvPr id="9" name="Picture 8"/>
          <p:cNvPicPr>
            <a:picLocks noChangeAspect="1"/>
          </p:cNvPicPr>
          <p:nvPr/>
        </p:nvPicPr>
        <p:blipFill>
          <a:blip r:embed="rId5"/>
          <a:stretch>
            <a:fillRect/>
          </a:stretch>
        </p:blipFill>
        <p:spPr>
          <a:xfrm>
            <a:off x="1048869" y="3772451"/>
            <a:ext cx="5221302" cy="2655746"/>
          </a:xfrm>
          <a:prstGeom prst="rect">
            <a:avLst/>
          </a:prstGeom>
        </p:spPr>
      </p:pic>
    </p:spTree>
    <p:extLst>
      <p:ext uri="{BB962C8B-B14F-4D97-AF65-F5344CB8AC3E}">
        <p14:creationId xmlns:p14="http://schemas.microsoft.com/office/powerpoint/2010/main" val="17928830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Spark DataFrame Distribution</a:t>
            </a:r>
            <a:endParaRPr lang="en-US" dirty="0"/>
          </a:p>
        </p:txBody>
      </p:sp>
      <p:sp>
        <p:nvSpPr>
          <p:cNvPr id="4" name="TextBox 3"/>
          <p:cNvSpPr txBox="1"/>
          <p:nvPr/>
        </p:nvSpPr>
        <p:spPr>
          <a:xfrm>
            <a:off x="954594" y="2116682"/>
            <a:ext cx="5416061" cy="646331"/>
          </a:xfrm>
          <a:prstGeom prst="rect">
            <a:avLst/>
          </a:prstGeom>
          <a:noFill/>
        </p:spPr>
        <p:txBody>
          <a:bodyPr wrap="square" rtlCol="0">
            <a:spAutoFit/>
          </a:bodyPr>
          <a:lstStyle/>
          <a:p>
            <a:r>
              <a:rPr lang="en-US" dirty="0" smtClean="0"/>
              <a:t>Spark distributes the DataFrames among multiple computers</a:t>
            </a:r>
            <a:endParaRPr lang="en-US" dirty="0"/>
          </a:p>
        </p:txBody>
      </p:sp>
      <p:pic>
        <p:nvPicPr>
          <p:cNvPr id="5" name="Picture 4"/>
          <p:cNvPicPr>
            <a:picLocks noChangeAspect="1"/>
          </p:cNvPicPr>
          <p:nvPr/>
        </p:nvPicPr>
        <p:blipFill>
          <a:blip r:embed="rId3"/>
          <a:stretch>
            <a:fillRect/>
          </a:stretch>
        </p:blipFill>
        <p:spPr>
          <a:xfrm>
            <a:off x="954594" y="2763013"/>
            <a:ext cx="4591466" cy="1710546"/>
          </a:xfrm>
          <a:prstGeom prst="rect">
            <a:avLst/>
          </a:prstGeom>
        </p:spPr>
      </p:pic>
      <p:pic>
        <p:nvPicPr>
          <p:cNvPr id="8" name="Picture 7"/>
          <p:cNvPicPr>
            <a:picLocks noChangeAspect="1"/>
          </p:cNvPicPr>
          <p:nvPr/>
        </p:nvPicPr>
        <p:blipFill>
          <a:blip r:embed="rId4"/>
          <a:stretch>
            <a:fillRect/>
          </a:stretch>
        </p:blipFill>
        <p:spPr>
          <a:xfrm>
            <a:off x="7247527" y="2171700"/>
            <a:ext cx="3223539" cy="1828958"/>
          </a:xfrm>
          <a:prstGeom prst="rect">
            <a:avLst/>
          </a:prstGeom>
        </p:spPr>
      </p:pic>
      <p:sp>
        <p:nvSpPr>
          <p:cNvPr id="9" name="TextBox 8"/>
          <p:cNvSpPr txBox="1"/>
          <p:nvPr/>
        </p:nvSpPr>
        <p:spPr>
          <a:xfrm>
            <a:off x="7247527" y="4200211"/>
            <a:ext cx="4076965" cy="1200329"/>
          </a:xfrm>
          <a:prstGeom prst="rect">
            <a:avLst/>
          </a:prstGeom>
          <a:noFill/>
        </p:spPr>
        <p:txBody>
          <a:bodyPr wrap="square" rtlCol="0">
            <a:spAutoFit/>
          </a:bodyPr>
          <a:lstStyle/>
          <a:p>
            <a:r>
              <a:rPr lang="en-US" dirty="0" smtClean="0"/>
              <a:t>To make sure data is processed </a:t>
            </a:r>
            <a:r>
              <a:rPr lang="en-US" dirty="0" err="1" smtClean="0"/>
              <a:t>parallely</a:t>
            </a:r>
            <a:r>
              <a:rPr lang="en-US" dirty="0" smtClean="0"/>
              <a:t> we need to divide data into different chunks. This process is called partitioning. </a:t>
            </a:r>
            <a:endParaRPr lang="en-US" dirty="0"/>
          </a:p>
        </p:txBody>
      </p:sp>
      <p:sp>
        <p:nvSpPr>
          <p:cNvPr id="10" name="TextBox 9"/>
          <p:cNvSpPr txBox="1"/>
          <p:nvPr/>
        </p:nvSpPr>
        <p:spPr>
          <a:xfrm>
            <a:off x="1708220" y="5858189"/>
            <a:ext cx="9716756" cy="646331"/>
          </a:xfrm>
          <a:prstGeom prst="rect">
            <a:avLst/>
          </a:prstGeom>
          <a:noFill/>
        </p:spPr>
        <p:txBody>
          <a:bodyPr wrap="square" rtlCol="0">
            <a:spAutoFit/>
          </a:bodyPr>
          <a:lstStyle/>
          <a:p>
            <a:r>
              <a:rPr lang="en-US" dirty="0" smtClean="0"/>
              <a:t>All this is done using “Transformations”, which are instructions that tell Spark how to modify this data to get the desired results. </a:t>
            </a:r>
            <a:endParaRPr lang="en-US" dirty="0"/>
          </a:p>
        </p:txBody>
      </p:sp>
    </p:spTree>
    <p:extLst>
      <p:ext uri="{BB962C8B-B14F-4D97-AF65-F5344CB8AC3E}">
        <p14:creationId xmlns:p14="http://schemas.microsoft.com/office/powerpoint/2010/main" val="5312635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Spark Transformations &amp; Actions</a:t>
            </a:r>
            <a:endParaRPr lang="en-US" dirty="0"/>
          </a:p>
        </p:txBody>
      </p:sp>
      <p:sp>
        <p:nvSpPr>
          <p:cNvPr id="6" name="TextBox 5"/>
          <p:cNvSpPr txBox="1"/>
          <p:nvPr/>
        </p:nvSpPr>
        <p:spPr>
          <a:xfrm>
            <a:off x="1175657" y="2059912"/>
            <a:ext cx="4421275" cy="646331"/>
          </a:xfrm>
          <a:prstGeom prst="rect">
            <a:avLst/>
          </a:prstGeom>
          <a:noFill/>
        </p:spPr>
        <p:txBody>
          <a:bodyPr wrap="square" rtlCol="0">
            <a:spAutoFit/>
          </a:bodyPr>
          <a:lstStyle/>
          <a:p>
            <a:r>
              <a:rPr lang="en-US" dirty="0" smtClean="0"/>
              <a:t>Spark provides a list of Actions to execute our transformation blocks</a:t>
            </a:r>
          </a:p>
        </p:txBody>
      </p:sp>
      <p:pic>
        <p:nvPicPr>
          <p:cNvPr id="4" name="Picture 3"/>
          <p:cNvPicPr>
            <a:picLocks noChangeAspect="1"/>
          </p:cNvPicPr>
          <p:nvPr/>
        </p:nvPicPr>
        <p:blipFill>
          <a:blip r:embed="rId3"/>
          <a:stretch>
            <a:fillRect/>
          </a:stretch>
        </p:blipFill>
        <p:spPr>
          <a:xfrm>
            <a:off x="6819540" y="2059912"/>
            <a:ext cx="4153260" cy="333784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098" y="3180440"/>
            <a:ext cx="5641602" cy="3144160"/>
          </a:xfrm>
          <a:prstGeom prst="rect">
            <a:avLst/>
          </a:prstGeom>
        </p:spPr>
      </p:pic>
    </p:spTree>
    <p:extLst>
      <p:ext uri="{BB962C8B-B14F-4D97-AF65-F5344CB8AC3E}">
        <p14:creationId xmlns:p14="http://schemas.microsoft.com/office/powerpoint/2010/main" val="25674132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Spark Lazy Evaluations</a:t>
            </a:r>
            <a:endParaRPr lang="en-US" dirty="0"/>
          </a:p>
        </p:txBody>
      </p:sp>
      <p:pic>
        <p:nvPicPr>
          <p:cNvPr id="2" name="Picture 1"/>
          <p:cNvPicPr>
            <a:picLocks noChangeAspect="1"/>
          </p:cNvPicPr>
          <p:nvPr/>
        </p:nvPicPr>
        <p:blipFill>
          <a:blip r:embed="rId3"/>
          <a:stretch>
            <a:fillRect/>
          </a:stretch>
        </p:blipFill>
        <p:spPr>
          <a:xfrm>
            <a:off x="1276140" y="4022981"/>
            <a:ext cx="4521759" cy="2330738"/>
          </a:xfrm>
          <a:prstGeom prst="rect">
            <a:avLst/>
          </a:prstGeom>
        </p:spPr>
      </p:pic>
      <p:sp>
        <p:nvSpPr>
          <p:cNvPr id="6" name="TextBox 5"/>
          <p:cNvSpPr txBox="1"/>
          <p:nvPr/>
        </p:nvSpPr>
        <p:spPr>
          <a:xfrm>
            <a:off x="1175657" y="2059912"/>
            <a:ext cx="4421275" cy="1754326"/>
          </a:xfrm>
          <a:prstGeom prst="rect">
            <a:avLst/>
          </a:prstGeom>
          <a:noFill/>
        </p:spPr>
        <p:txBody>
          <a:bodyPr wrap="square" rtlCol="0">
            <a:spAutoFit/>
          </a:bodyPr>
          <a:lstStyle/>
          <a:p>
            <a:r>
              <a:rPr lang="en-US" dirty="0" smtClean="0"/>
              <a:t>Spark does not gives the results or processes the input as soon as you submit</a:t>
            </a:r>
          </a:p>
          <a:p>
            <a:endParaRPr lang="en-US" dirty="0"/>
          </a:p>
          <a:p>
            <a:r>
              <a:rPr lang="en-US" dirty="0" err="1" smtClean="0"/>
              <a:t>Infact</a:t>
            </a:r>
            <a:r>
              <a:rPr lang="en-US" dirty="0" smtClean="0"/>
              <a:t> it will wait until you write your complete code and then it will generate plan to execute the code you have written</a:t>
            </a:r>
          </a:p>
        </p:txBody>
      </p:sp>
      <p:sp>
        <p:nvSpPr>
          <p:cNvPr id="7" name="TextBox 6"/>
          <p:cNvSpPr txBox="1"/>
          <p:nvPr/>
        </p:nvSpPr>
        <p:spPr>
          <a:xfrm>
            <a:off x="6172200" y="1778558"/>
            <a:ext cx="3966587" cy="646331"/>
          </a:xfrm>
          <a:prstGeom prst="rect">
            <a:avLst/>
          </a:prstGeom>
          <a:noFill/>
        </p:spPr>
        <p:txBody>
          <a:bodyPr wrap="square" rtlCol="0">
            <a:spAutoFit/>
          </a:bodyPr>
          <a:lstStyle/>
          <a:p>
            <a:r>
              <a:rPr lang="en-US" dirty="0"/>
              <a:t>This allows spark to create a flow </a:t>
            </a:r>
            <a:r>
              <a:rPr lang="en-US" dirty="0" smtClean="0"/>
              <a:t>(DAG) to </a:t>
            </a:r>
            <a:r>
              <a:rPr lang="en-US" dirty="0"/>
              <a:t>process the code </a:t>
            </a:r>
            <a:r>
              <a:rPr lang="en-US" dirty="0" smtClean="0"/>
              <a:t>Efficiently</a:t>
            </a:r>
            <a:endParaRPr lang="en-US" dirty="0"/>
          </a:p>
        </p:txBody>
      </p:sp>
      <p:pic>
        <p:nvPicPr>
          <p:cNvPr id="12" name="Picture 11"/>
          <p:cNvPicPr>
            <a:picLocks noChangeAspect="1"/>
          </p:cNvPicPr>
          <p:nvPr/>
        </p:nvPicPr>
        <p:blipFill>
          <a:blip r:embed="rId4"/>
          <a:stretch>
            <a:fillRect/>
          </a:stretch>
        </p:blipFill>
        <p:spPr>
          <a:xfrm>
            <a:off x="6076697" y="2598260"/>
            <a:ext cx="5829805" cy="3680779"/>
          </a:xfrm>
          <a:prstGeom prst="rect">
            <a:avLst/>
          </a:prstGeom>
        </p:spPr>
      </p:pic>
    </p:spTree>
    <p:extLst>
      <p:ext uri="{BB962C8B-B14F-4D97-AF65-F5344CB8AC3E}">
        <p14:creationId xmlns:p14="http://schemas.microsoft.com/office/powerpoint/2010/main" val="21389465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879764"/>
          </a:xfrm>
        </p:spPr>
        <p:txBody>
          <a:bodyPr>
            <a:normAutofit/>
          </a:bodyPr>
          <a:lstStyle/>
          <a:p>
            <a:pPr algn="ctr"/>
            <a:r>
              <a:rPr lang="en-US" dirty="0" smtClean="0"/>
              <a:t>Spark Working – Demo</a:t>
            </a:r>
            <a:endParaRPr lang="en-US" dirty="0"/>
          </a:p>
        </p:txBody>
      </p:sp>
      <p:sp>
        <p:nvSpPr>
          <p:cNvPr id="8" name="TextBox 7"/>
          <p:cNvSpPr txBox="1"/>
          <p:nvPr/>
        </p:nvSpPr>
        <p:spPr>
          <a:xfrm>
            <a:off x="1046018" y="1834573"/>
            <a:ext cx="3958937" cy="369332"/>
          </a:xfrm>
          <a:prstGeom prst="rect">
            <a:avLst/>
          </a:prstGeom>
          <a:noFill/>
        </p:spPr>
        <p:txBody>
          <a:bodyPr wrap="square" rtlCol="0">
            <a:spAutoFit/>
          </a:bodyPr>
          <a:lstStyle/>
          <a:p>
            <a:r>
              <a:rPr lang="en-US" dirty="0" smtClean="0"/>
              <a:t>Pandas Vs. Spark</a:t>
            </a:r>
            <a:endParaRPr lang="en-US" dirty="0"/>
          </a:p>
        </p:txBody>
      </p:sp>
      <p:sp>
        <p:nvSpPr>
          <p:cNvPr id="3" name="TextBox 2"/>
          <p:cNvSpPr txBox="1"/>
          <p:nvPr/>
        </p:nvSpPr>
        <p:spPr>
          <a:xfrm>
            <a:off x="1046018" y="2933700"/>
            <a:ext cx="8521700" cy="1754326"/>
          </a:xfrm>
          <a:prstGeom prst="rect">
            <a:avLst/>
          </a:prstGeom>
          <a:noFill/>
        </p:spPr>
        <p:txBody>
          <a:bodyPr wrap="square" rtlCol="0">
            <a:spAutoFit/>
          </a:bodyPr>
          <a:lstStyle/>
          <a:p>
            <a:r>
              <a:rPr lang="en-US" dirty="0" smtClean="0"/>
              <a:t>We have got the same Word Count problem at hand but this time with Spark or Pandas</a:t>
            </a:r>
          </a:p>
          <a:p>
            <a:r>
              <a:rPr lang="en-US" dirty="0" smtClean="0"/>
              <a:t>We will create a big amount of data.</a:t>
            </a:r>
          </a:p>
          <a:p>
            <a:pPr algn="ctr"/>
            <a:r>
              <a:rPr lang="en-US" b="1" dirty="0" smtClean="0"/>
              <a:t>Input:</a:t>
            </a:r>
          </a:p>
          <a:p>
            <a:pPr algn="ctr"/>
            <a:r>
              <a:rPr lang="en-US" dirty="0" smtClean="0"/>
              <a:t>A huge </a:t>
            </a:r>
            <a:r>
              <a:rPr lang="en-US" dirty="0" err="1" smtClean="0"/>
              <a:t>dataframe</a:t>
            </a:r>
            <a:endParaRPr lang="en-US" dirty="0" smtClean="0"/>
          </a:p>
          <a:p>
            <a:pPr algn="ctr"/>
            <a:r>
              <a:rPr lang="en-US" b="1" dirty="0" smtClean="0"/>
              <a:t>Output:</a:t>
            </a:r>
          </a:p>
          <a:p>
            <a:pPr algn="ctr"/>
            <a:r>
              <a:rPr lang="en-US" dirty="0" smtClean="0"/>
              <a:t>Words and their Counts</a:t>
            </a:r>
            <a:endParaRPr lang="en-US" dirty="0"/>
          </a:p>
        </p:txBody>
      </p:sp>
    </p:spTree>
    <p:extLst>
      <p:ext uri="{BB962C8B-B14F-4D97-AF65-F5344CB8AC3E}">
        <p14:creationId xmlns:p14="http://schemas.microsoft.com/office/powerpoint/2010/main" val="42083545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879764"/>
          </a:xfrm>
        </p:spPr>
        <p:txBody>
          <a:bodyPr>
            <a:normAutofit/>
          </a:bodyPr>
          <a:lstStyle/>
          <a:p>
            <a:pPr algn="ctr"/>
            <a:r>
              <a:rPr lang="en-US" dirty="0" smtClean="0"/>
              <a:t>Spark Vs Pandas</a:t>
            </a:r>
            <a:endParaRPr lang="en-US" dirty="0"/>
          </a:p>
        </p:txBody>
      </p:sp>
      <p:sp>
        <p:nvSpPr>
          <p:cNvPr id="3" name="TextBox 2"/>
          <p:cNvSpPr txBox="1"/>
          <p:nvPr/>
        </p:nvSpPr>
        <p:spPr>
          <a:xfrm>
            <a:off x="1016000" y="1396366"/>
            <a:ext cx="4216400" cy="369332"/>
          </a:xfrm>
          <a:prstGeom prst="rect">
            <a:avLst/>
          </a:prstGeom>
          <a:noFill/>
        </p:spPr>
        <p:txBody>
          <a:bodyPr wrap="square" rtlCol="0">
            <a:spAutoFit/>
          </a:bodyPr>
          <a:lstStyle/>
          <a:p>
            <a:r>
              <a:rPr lang="en-US" dirty="0" smtClean="0"/>
              <a:t>Pandas Vs. Spark in smaller data</a:t>
            </a:r>
            <a:endParaRPr lang="en-US" dirty="0"/>
          </a:p>
        </p:txBody>
      </p:sp>
      <p:pic>
        <p:nvPicPr>
          <p:cNvPr id="4" name="Picture 3"/>
          <p:cNvPicPr>
            <a:picLocks noChangeAspect="1"/>
          </p:cNvPicPr>
          <p:nvPr/>
        </p:nvPicPr>
        <p:blipFill>
          <a:blip r:embed="rId3"/>
          <a:stretch>
            <a:fillRect/>
          </a:stretch>
        </p:blipFill>
        <p:spPr>
          <a:xfrm>
            <a:off x="1371600" y="1916018"/>
            <a:ext cx="4579865" cy="4209525"/>
          </a:xfrm>
          <a:prstGeom prst="rect">
            <a:avLst/>
          </a:prstGeom>
        </p:spPr>
      </p:pic>
      <p:pic>
        <p:nvPicPr>
          <p:cNvPr id="5" name="Picture 4"/>
          <p:cNvPicPr>
            <a:picLocks noChangeAspect="1"/>
          </p:cNvPicPr>
          <p:nvPr/>
        </p:nvPicPr>
        <p:blipFill>
          <a:blip r:embed="rId4"/>
          <a:stretch>
            <a:fillRect/>
          </a:stretch>
        </p:blipFill>
        <p:spPr>
          <a:xfrm>
            <a:off x="6570754" y="1480066"/>
            <a:ext cx="5197290" cy="5128704"/>
          </a:xfrm>
          <a:prstGeom prst="rect">
            <a:avLst/>
          </a:prstGeom>
        </p:spPr>
      </p:pic>
      <p:sp>
        <p:nvSpPr>
          <p:cNvPr id="6" name="Rectangle 5"/>
          <p:cNvSpPr/>
          <p:nvPr/>
        </p:nvSpPr>
        <p:spPr>
          <a:xfrm>
            <a:off x="1371599" y="2274332"/>
            <a:ext cx="4191002"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80533" y="2821951"/>
            <a:ext cx="635000" cy="16933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371598" y="3035845"/>
            <a:ext cx="4047067"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371599" y="3774451"/>
            <a:ext cx="4047067"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371600" y="4475665"/>
            <a:ext cx="4047067"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1227667" y="5096933"/>
            <a:ext cx="2523066" cy="102861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838802" y="4305771"/>
            <a:ext cx="635000" cy="16933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570755" y="1927036"/>
            <a:ext cx="4191002" cy="7282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570754" y="2710890"/>
            <a:ext cx="4402045" cy="387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6037955" y="3255979"/>
            <a:ext cx="635000" cy="16933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570754" y="3413157"/>
            <a:ext cx="4402045" cy="387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570463" y="3826824"/>
            <a:ext cx="4402045" cy="648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579550" y="4501536"/>
            <a:ext cx="4402045" cy="355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6095398" y="5006239"/>
            <a:ext cx="635000" cy="16933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570462" y="5175460"/>
            <a:ext cx="4402045" cy="355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6484262" y="6034772"/>
            <a:ext cx="5123537" cy="62955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908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6" grpId="0" animBg="1"/>
      <p:bldP spid="27" grpId="0" animBg="1"/>
      <p:bldP spid="28" grpId="0" animBg="1"/>
      <p:bldP spid="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879764"/>
          </a:xfrm>
        </p:spPr>
        <p:txBody>
          <a:bodyPr>
            <a:normAutofit/>
          </a:bodyPr>
          <a:lstStyle/>
          <a:p>
            <a:pPr algn="ctr"/>
            <a:r>
              <a:rPr lang="en-US" dirty="0" smtClean="0"/>
              <a:t>Spark Vs Pandas</a:t>
            </a:r>
            <a:endParaRPr lang="en-US" dirty="0"/>
          </a:p>
        </p:txBody>
      </p:sp>
      <p:pic>
        <p:nvPicPr>
          <p:cNvPr id="7" name="Picture 6"/>
          <p:cNvPicPr>
            <a:picLocks noChangeAspect="1"/>
          </p:cNvPicPr>
          <p:nvPr/>
        </p:nvPicPr>
        <p:blipFill>
          <a:blip r:embed="rId3"/>
          <a:stretch>
            <a:fillRect/>
          </a:stretch>
        </p:blipFill>
        <p:spPr>
          <a:xfrm>
            <a:off x="895167" y="1430481"/>
            <a:ext cx="4809442" cy="4012201"/>
          </a:xfrm>
          <a:prstGeom prst="rect">
            <a:avLst/>
          </a:prstGeom>
        </p:spPr>
      </p:pic>
      <p:sp>
        <p:nvSpPr>
          <p:cNvPr id="8" name="TextBox 7"/>
          <p:cNvSpPr txBox="1"/>
          <p:nvPr/>
        </p:nvSpPr>
        <p:spPr>
          <a:xfrm>
            <a:off x="1122218" y="5746173"/>
            <a:ext cx="3958937" cy="369332"/>
          </a:xfrm>
          <a:prstGeom prst="rect">
            <a:avLst/>
          </a:prstGeom>
          <a:noFill/>
        </p:spPr>
        <p:txBody>
          <a:bodyPr wrap="square" rtlCol="0">
            <a:spAutoFit/>
          </a:bodyPr>
          <a:lstStyle/>
          <a:p>
            <a:r>
              <a:rPr lang="en-US" dirty="0" smtClean="0"/>
              <a:t>Pandas Vs. Spark when data is huge</a:t>
            </a:r>
            <a:endParaRPr lang="en-US" dirty="0"/>
          </a:p>
        </p:txBody>
      </p:sp>
      <p:pic>
        <p:nvPicPr>
          <p:cNvPr id="9" name="Picture 8"/>
          <p:cNvPicPr>
            <a:picLocks noChangeAspect="1"/>
          </p:cNvPicPr>
          <p:nvPr/>
        </p:nvPicPr>
        <p:blipFill>
          <a:blip r:embed="rId4"/>
          <a:stretch>
            <a:fillRect/>
          </a:stretch>
        </p:blipFill>
        <p:spPr>
          <a:xfrm>
            <a:off x="5936477" y="1432878"/>
            <a:ext cx="5512755" cy="5288507"/>
          </a:xfrm>
          <a:prstGeom prst="rect">
            <a:avLst/>
          </a:prstGeom>
        </p:spPr>
      </p:pic>
      <p:sp>
        <p:nvSpPr>
          <p:cNvPr id="4" name="Rectangle 3"/>
          <p:cNvSpPr/>
          <p:nvPr/>
        </p:nvSpPr>
        <p:spPr>
          <a:xfrm>
            <a:off x="954157" y="1956021"/>
            <a:ext cx="4214191" cy="3816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80554" y="4581276"/>
            <a:ext cx="4924055" cy="10243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48745" y="2666338"/>
            <a:ext cx="4860445" cy="458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838909" y="6021670"/>
            <a:ext cx="5610323" cy="6997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949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879764"/>
          </a:xfrm>
        </p:spPr>
        <p:txBody>
          <a:bodyPr>
            <a:normAutofit/>
          </a:bodyPr>
          <a:lstStyle/>
          <a:p>
            <a:pPr algn="ctr"/>
            <a:r>
              <a:rPr lang="en-US" dirty="0" smtClean="0"/>
              <a:t>Spark Vs Hadoop</a:t>
            </a:r>
            <a:endParaRPr lang="en-US" dirty="0"/>
          </a:p>
        </p:txBody>
      </p:sp>
      <p:sp>
        <p:nvSpPr>
          <p:cNvPr id="8" name="TextBox 7"/>
          <p:cNvSpPr txBox="1"/>
          <p:nvPr/>
        </p:nvSpPr>
        <p:spPr>
          <a:xfrm>
            <a:off x="3850050" y="2453534"/>
            <a:ext cx="1067067" cy="369332"/>
          </a:xfrm>
          <a:prstGeom prst="rect">
            <a:avLst/>
          </a:prstGeom>
          <a:noFill/>
        </p:spPr>
        <p:txBody>
          <a:bodyPr wrap="square" rtlCol="0">
            <a:spAutoFit/>
          </a:bodyPr>
          <a:lstStyle/>
          <a:p>
            <a:r>
              <a:rPr lang="en-US" dirty="0" smtClean="0"/>
              <a:t>Hadoop</a:t>
            </a:r>
            <a:endParaRPr lang="en-US" dirty="0"/>
          </a:p>
        </p:txBody>
      </p:sp>
      <p:pic>
        <p:nvPicPr>
          <p:cNvPr id="9" name="Picture 8"/>
          <p:cNvPicPr>
            <a:picLocks noChangeAspect="1"/>
          </p:cNvPicPr>
          <p:nvPr/>
        </p:nvPicPr>
        <p:blipFill>
          <a:blip r:embed="rId3"/>
          <a:stretch>
            <a:fillRect/>
          </a:stretch>
        </p:blipFill>
        <p:spPr>
          <a:xfrm>
            <a:off x="7693797" y="1565564"/>
            <a:ext cx="4349720" cy="4621189"/>
          </a:xfrm>
          <a:prstGeom prst="rect">
            <a:avLst/>
          </a:prstGeom>
        </p:spPr>
      </p:pic>
      <p:pic>
        <p:nvPicPr>
          <p:cNvPr id="13" name="Picture 12"/>
          <p:cNvPicPr>
            <a:picLocks noChangeAspect="1"/>
          </p:cNvPicPr>
          <p:nvPr/>
        </p:nvPicPr>
        <p:blipFill>
          <a:blip r:embed="rId4"/>
          <a:stretch>
            <a:fillRect/>
          </a:stretch>
        </p:blipFill>
        <p:spPr>
          <a:xfrm>
            <a:off x="757362" y="529534"/>
            <a:ext cx="2863846" cy="2448526"/>
          </a:xfrm>
          <a:prstGeom prst="rect">
            <a:avLst/>
          </a:prstGeom>
        </p:spPr>
      </p:pic>
      <p:sp>
        <p:nvSpPr>
          <p:cNvPr id="14" name="TextBox 13"/>
          <p:cNvSpPr txBox="1"/>
          <p:nvPr/>
        </p:nvSpPr>
        <p:spPr>
          <a:xfrm>
            <a:off x="10294242" y="1196232"/>
            <a:ext cx="1067067" cy="369332"/>
          </a:xfrm>
          <a:prstGeom prst="rect">
            <a:avLst/>
          </a:prstGeom>
          <a:noFill/>
        </p:spPr>
        <p:txBody>
          <a:bodyPr wrap="square" rtlCol="0">
            <a:spAutoFit/>
          </a:bodyPr>
          <a:lstStyle/>
          <a:p>
            <a:r>
              <a:rPr lang="en-US" dirty="0" smtClean="0"/>
              <a:t>Spark</a:t>
            </a:r>
            <a:endParaRPr lang="en-US" dirty="0"/>
          </a:p>
        </p:txBody>
      </p:sp>
      <p:pic>
        <p:nvPicPr>
          <p:cNvPr id="15" name="Picture 14"/>
          <p:cNvPicPr>
            <a:picLocks noChangeAspect="1"/>
          </p:cNvPicPr>
          <p:nvPr/>
        </p:nvPicPr>
        <p:blipFill>
          <a:blip r:embed="rId5"/>
          <a:stretch>
            <a:fillRect/>
          </a:stretch>
        </p:blipFill>
        <p:spPr>
          <a:xfrm>
            <a:off x="757362" y="3103342"/>
            <a:ext cx="3014538" cy="3642077"/>
          </a:xfrm>
          <a:prstGeom prst="rect">
            <a:avLst/>
          </a:prstGeom>
        </p:spPr>
      </p:pic>
      <p:pic>
        <p:nvPicPr>
          <p:cNvPr id="3" name="Picture 2"/>
          <p:cNvPicPr>
            <a:picLocks noChangeAspect="1"/>
          </p:cNvPicPr>
          <p:nvPr/>
        </p:nvPicPr>
        <p:blipFill>
          <a:blip r:embed="rId6"/>
          <a:stretch>
            <a:fillRect/>
          </a:stretch>
        </p:blipFill>
        <p:spPr>
          <a:xfrm>
            <a:off x="2230865" y="2893729"/>
            <a:ext cx="5316288" cy="1758883"/>
          </a:xfrm>
          <a:prstGeom prst="rect">
            <a:avLst/>
          </a:prstGeom>
        </p:spPr>
      </p:pic>
      <p:sp>
        <p:nvSpPr>
          <p:cNvPr id="5" name="Right Arrow 4"/>
          <p:cNvSpPr/>
          <p:nvPr/>
        </p:nvSpPr>
        <p:spPr>
          <a:xfrm>
            <a:off x="2692763" y="1849493"/>
            <a:ext cx="967154" cy="15626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3288323" y="5132388"/>
            <a:ext cx="967154" cy="15626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921369" y="1670538"/>
            <a:ext cx="1301262" cy="461665"/>
          </a:xfrm>
          <a:prstGeom prst="rect">
            <a:avLst/>
          </a:prstGeom>
          <a:noFill/>
        </p:spPr>
        <p:txBody>
          <a:bodyPr wrap="square" rtlCol="0">
            <a:spAutoFit/>
          </a:bodyPr>
          <a:lstStyle/>
          <a:p>
            <a:r>
              <a:rPr lang="en-US" sz="1200" dirty="0" smtClean="0"/>
              <a:t>The same mapper function</a:t>
            </a:r>
            <a:endParaRPr lang="en-US" sz="1200" dirty="0"/>
          </a:p>
        </p:txBody>
      </p:sp>
      <p:sp>
        <p:nvSpPr>
          <p:cNvPr id="17" name="TextBox 16"/>
          <p:cNvSpPr txBox="1"/>
          <p:nvPr/>
        </p:nvSpPr>
        <p:spPr>
          <a:xfrm>
            <a:off x="4356241" y="4941740"/>
            <a:ext cx="1301262" cy="461665"/>
          </a:xfrm>
          <a:prstGeom prst="rect">
            <a:avLst/>
          </a:prstGeom>
          <a:noFill/>
        </p:spPr>
        <p:txBody>
          <a:bodyPr wrap="square" rtlCol="0">
            <a:spAutoFit/>
          </a:bodyPr>
          <a:lstStyle/>
          <a:p>
            <a:r>
              <a:rPr lang="en-US" sz="1200" dirty="0" smtClean="0"/>
              <a:t>The same reducer function</a:t>
            </a:r>
            <a:endParaRPr lang="en-US" sz="1200" dirty="0"/>
          </a:p>
        </p:txBody>
      </p:sp>
      <p:cxnSp>
        <p:nvCxnSpPr>
          <p:cNvPr id="19" name="Curved Connector 18"/>
          <p:cNvCxnSpPr/>
          <p:nvPr/>
        </p:nvCxnSpPr>
        <p:spPr>
          <a:xfrm flipV="1">
            <a:off x="4234330" y="2427699"/>
            <a:ext cx="1301262" cy="1143000"/>
          </a:xfrm>
          <a:prstGeom prst="curvedConnector3">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5575756" y="2141578"/>
            <a:ext cx="1301262" cy="461665"/>
          </a:xfrm>
          <a:prstGeom prst="rect">
            <a:avLst/>
          </a:prstGeom>
          <a:noFill/>
        </p:spPr>
        <p:txBody>
          <a:bodyPr wrap="square" rtlCol="0">
            <a:spAutoFit/>
          </a:bodyPr>
          <a:lstStyle/>
          <a:p>
            <a:r>
              <a:rPr lang="en-US" sz="1200" dirty="0" smtClean="0"/>
              <a:t>Terminal Commands</a:t>
            </a:r>
            <a:endParaRPr lang="en-US" sz="1200" dirty="0"/>
          </a:p>
        </p:txBody>
      </p:sp>
      <p:sp>
        <p:nvSpPr>
          <p:cNvPr id="21" name="Rectangle 20"/>
          <p:cNvSpPr/>
          <p:nvPr/>
        </p:nvSpPr>
        <p:spPr>
          <a:xfrm>
            <a:off x="2226637" y="4167307"/>
            <a:ext cx="2297468" cy="3816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571189" y="5785501"/>
            <a:ext cx="2297468" cy="3816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4431585" y="6167163"/>
            <a:ext cx="2558299" cy="646331"/>
          </a:xfrm>
          <a:prstGeom prst="rect">
            <a:avLst/>
          </a:prstGeom>
          <a:noFill/>
        </p:spPr>
        <p:txBody>
          <a:bodyPr wrap="square" rtlCol="0">
            <a:spAutoFit/>
          </a:bodyPr>
          <a:lstStyle/>
          <a:p>
            <a:r>
              <a:rPr lang="en-US" dirty="0" smtClean="0"/>
              <a:t>Hence; Spark is faster than Hadoop</a:t>
            </a:r>
            <a:endParaRPr lang="en-US" dirty="0"/>
          </a:p>
        </p:txBody>
      </p:sp>
    </p:spTree>
    <p:extLst>
      <p:ext uri="{BB962C8B-B14F-4D97-AF65-F5344CB8AC3E}">
        <p14:creationId xmlns:p14="http://schemas.microsoft.com/office/powerpoint/2010/main" val="251211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dirty="0"/>
              <a:t>Hadoop vs. Spark</a:t>
            </a:r>
          </a:p>
        </p:txBody>
      </p:sp>
      <p:sp>
        <p:nvSpPr>
          <p:cNvPr id="3" name="Content Placeholder 2"/>
          <p:cNvSpPr>
            <a:spLocks noGrp="1"/>
          </p:cNvSpPr>
          <p:nvPr>
            <p:ph idx="1"/>
          </p:nvPr>
        </p:nvSpPr>
        <p:spPr/>
        <p:txBody>
          <a:bodyPr/>
          <a:lstStyle/>
          <a:p>
            <a:r>
              <a:rPr lang="en-US" dirty="0"/>
              <a:t>Key differences: </a:t>
            </a:r>
            <a:endParaRPr lang="en-US" dirty="0" smtClean="0"/>
          </a:p>
          <a:p>
            <a:pPr lvl="1"/>
            <a:r>
              <a:rPr lang="en-US" i="0" dirty="0" smtClean="0"/>
              <a:t>Batch </a:t>
            </a:r>
            <a:r>
              <a:rPr lang="en-US" i="0" dirty="0"/>
              <a:t>processing vs. real-time processing.</a:t>
            </a:r>
          </a:p>
          <a:p>
            <a:r>
              <a:rPr lang="en-US" dirty="0"/>
              <a:t>Complementary roles: </a:t>
            </a:r>
            <a:endParaRPr lang="en-US" dirty="0" smtClean="0"/>
          </a:p>
          <a:p>
            <a:pPr lvl="1"/>
            <a:r>
              <a:rPr lang="en-US" i="0" dirty="0" smtClean="0"/>
              <a:t>Hadoop </a:t>
            </a:r>
            <a:r>
              <a:rPr lang="en-US" i="0" dirty="0"/>
              <a:t>for storage and batch </a:t>
            </a:r>
            <a:r>
              <a:rPr lang="en-US" i="0" dirty="0" smtClean="0"/>
              <a:t>processing</a:t>
            </a:r>
          </a:p>
          <a:p>
            <a:pPr lvl="1"/>
            <a:r>
              <a:rPr lang="en-US" i="0" dirty="0" smtClean="0"/>
              <a:t>Spark </a:t>
            </a:r>
            <a:r>
              <a:rPr lang="en-US" i="0" dirty="0"/>
              <a:t>for real-time processing.</a:t>
            </a:r>
          </a:p>
          <a:p>
            <a:r>
              <a:rPr lang="en-US" dirty="0"/>
              <a:t>Performance comparison.</a:t>
            </a:r>
          </a:p>
          <a:p>
            <a:endParaRPr lang="en-US" i="0" dirty="0"/>
          </a:p>
        </p:txBody>
      </p:sp>
    </p:spTree>
    <p:extLst>
      <p:ext uri="{BB962C8B-B14F-4D97-AF65-F5344CB8AC3E}">
        <p14:creationId xmlns:p14="http://schemas.microsoft.com/office/powerpoint/2010/main" val="35280697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dirty="0"/>
              <a:t>Hadoop </a:t>
            </a:r>
            <a:r>
              <a:rPr lang="en-US" dirty="0" smtClean="0"/>
              <a:t>+ Spark</a:t>
            </a:r>
            <a:br>
              <a:rPr lang="en-US" dirty="0" smtClean="0"/>
            </a:br>
            <a:r>
              <a:rPr lang="en-US" dirty="0" smtClean="0"/>
              <a:t>Real Time Architecture</a:t>
            </a:r>
            <a:endParaRPr lang="en-US" dirty="0"/>
          </a:p>
        </p:txBody>
      </p:sp>
      <p:pic>
        <p:nvPicPr>
          <p:cNvPr id="5" name="Picture 4"/>
          <p:cNvPicPr>
            <a:picLocks noChangeAspect="1"/>
          </p:cNvPicPr>
          <p:nvPr/>
        </p:nvPicPr>
        <p:blipFill>
          <a:blip r:embed="rId3"/>
          <a:stretch>
            <a:fillRect/>
          </a:stretch>
        </p:blipFill>
        <p:spPr>
          <a:xfrm>
            <a:off x="1371600" y="2171700"/>
            <a:ext cx="10074166" cy="4185113"/>
          </a:xfrm>
          <a:prstGeom prst="rect">
            <a:avLst/>
          </a:prstGeom>
        </p:spPr>
      </p:pic>
    </p:spTree>
    <p:extLst>
      <p:ext uri="{BB962C8B-B14F-4D97-AF65-F5344CB8AC3E}">
        <p14:creationId xmlns:p14="http://schemas.microsoft.com/office/powerpoint/2010/main" val="35571446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383632"/>
          </a:xfrm>
        </p:spPr>
        <p:txBody>
          <a:bodyPr>
            <a:normAutofit/>
          </a:bodyPr>
          <a:lstStyle/>
          <a:p>
            <a:r>
              <a:rPr lang="en-US" b="1" dirty="0" smtClean="0"/>
              <a:t>Unlock </a:t>
            </a:r>
            <a:r>
              <a:rPr lang="en-US" b="1" dirty="0"/>
              <a:t>new levels of </a:t>
            </a:r>
            <a:r>
              <a:rPr lang="en-US" b="1" dirty="0" smtClean="0"/>
              <a:t>Performance</a:t>
            </a:r>
            <a:r>
              <a:rPr lang="en-US" b="1" dirty="0"/>
              <a:t>, </a:t>
            </a:r>
            <a:r>
              <a:rPr lang="en-US" b="1" dirty="0" smtClean="0"/>
              <a:t>Scalability</a:t>
            </a:r>
            <a:r>
              <a:rPr lang="en-US" b="1" dirty="0"/>
              <a:t>, and </a:t>
            </a:r>
            <a:r>
              <a:rPr lang="en-US" b="1" dirty="0" smtClean="0"/>
              <a:t>Efficiency</a:t>
            </a:r>
            <a:endParaRPr lang="en-US" b="1" dirty="0"/>
          </a:p>
        </p:txBody>
      </p:sp>
      <p:sp>
        <p:nvSpPr>
          <p:cNvPr id="3" name="Content Placeholder 2"/>
          <p:cNvSpPr>
            <a:spLocks noGrp="1"/>
          </p:cNvSpPr>
          <p:nvPr>
            <p:ph idx="1"/>
          </p:nvPr>
        </p:nvSpPr>
        <p:spPr>
          <a:xfrm>
            <a:off x="1371599" y="2285999"/>
            <a:ext cx="10383253" cy="4415589"/>
          </a:xfrm>
        </p:spPr>
        <p:txBody>
          <a:bodyPr>
            <a:normAutofit lnSpcReduction="10000"/>
          </a:bodyPr>
          <a:lstStyle/>
          <a:p>
            <a:r>
              <a:rPr lang="en-US" dirty="0" smtClean="0"/>
              <a:t>Low-level </a:t>
            </a:r>
            <a:r>
              <a:rPr lang="en-US" dirty="0"/>
              <a:t>parallel processing architectures </a:t>
            </a:r>
            <a:endParaRPr lang="en-US" dirty="0" smtClean="0"/>
          </a:p>
          <a:p>
            <a:pPr lvl="1"/>
            <a:r>
              <a:rPr lang="en-US" b="1" i="0" dirty="0"/>
              <a:t>GPUs (Graphics Processing Unit)</a:t>
            </a:r>
          </a:p>
          <a:p>
            <a:pPr lvl="1"/>
            <a:r>
              <a:rPr lang="en-US" b="1" i="0" dirty="0"/>
              <a:t>TPUs (Tensor Processing Unit</a:t>
            </a:r>
            <a:r>
              <a:rPr lang="en-US" b="1" i="0" dirty="0" smtClean="0"/>
              <a:t>)</a:t>
            </a:r>
            <a:endParaRPr lang="en-US" dirty="0" smtClean="0"/>
          </a:p>
          <a:p>
            <a:r>
              <a:rPr lang="en-US" dirty="0"/>
              <a:t>Utilizing GPU Acceleration with </a:t>
            </a:r>
            <a:r>
              <a:rPr lang="en-US" dirty="0" smtClean="0"/>
              <a:t>Spark/Hadoop</a:t>
            </a:r>
          </a:p>
          <a:p>
            <a:pPr lvl="1"/>
            <a:r>
              <a:rPr lang="en-US" i="0" dirty="0" smtClean="0">
                <a:solidFill>
                  <a:schemeClr val="tx1"/>
                </a:solidFill>
              </a:rPr>
              <a:t>Spark: Rapids.ai </a:t>
            </a:r>
            <a:r>
              <a:rPr lang="en-US" i="0" dirty="0">
                <a:solidFill>
                  <a:schemeClr val="tx1"/>
                </a:solidFill>
              </a:rPr>
              <a:t>and GPU-aware </a:t>
            </a:r>
            <a:r>
              <a:rPr lang="en-US" i="0" dirty="0" smtClean="0">
                <a:solidFill>
                  <a:schemeClr val="tx1"/>
                </a:solidFill>
              </a:rPr>
              <a:t>scheduling</a:t>
            </a:r>
          </a:p>
          <a:p>
            <a:pPr lvl="1"/>
            <a:r>
              <a:rPr lang="en-US" i="0" dirty="0" smtClean="0">
                <a:solidFill>
                  <a:schemeClr val="tx1"/>
                </a:solidFill>
              </a:rPr>
              <a:t>Hadoop: </a:t>
            </a:r>
            <a:r>
              <a:rPr lang="en-US" i="0" dirty="0" err="1" smtClean="0">
                <a:solidFill>
                  <a:schemeClr val="tx1"/>
                </a:solidFill>
              </a:rPr>
              <a:t>cuDF</a:t>
            </a:r>
            <a:r>
              <a:rPr lang="en-US" i="0" dirty="0" smtClean="0">
                <a:solidFill>
                  <a:schemeClr val="tx1"/>
                </a:solidFill>
              </a:rPr>
              <a:t> and </a:t>
            </a:r>
            <a:r>
              <a:rPr lang="en-US" i="0" dirty="0" err="1" smtClean="0">
                <a:solidFill>
                  <a:schemeClr val="tx1"/>
                </a:solidFill>
              </a:rPr>
              <a:t>cuML</a:t>
            </a:r>
            <a:r>
              <a:rPr lang="en-US" i="0" dirty="0" smtClean="0">
                <a:solidFill>
                  <a:schemeClr val="tx1"/>
                </a:solidFill>
              </a:rPr>
              <a:t> </a:t>
            </a:r>
            <a:endParaRPr lang="en-US" dirty="0" smtClean="0"/>
          </a:p>
          <a:p>
            <a:r>
              <a:rPr lang="en-US" dirty="0"/>
              <a:t>Integrating TPUs with </a:t>
            </a:r>
            <a:r>
              <a:rPr lang="en-US" dirty="0" smtClean="0"/>
              <a:t>Spark/Hadoop</a:t>
            </a:r>
          </a:p>
          <a:p>
            <a:pPr lvl="1"/>
            <a:r>
              <a:rPr lang="en-US" dirty="0" smtClean="0"/>
              <a:t>No direct support for TPUs in both Spark and Hadoop </a:t>
            </a:r>
          </a:p>
          <a:p>
            <a:pPr lvl="1"/>
            <a:r>
              <a:rPr lang="en-US" i="0" dirty="0" smtClean="0">
                <a:solidFill>
                  <a:schemeClr val="tx1"/>
                </a:solidFill>
              </a:rPr>
              <a:t>TensorFlow, </a:t>
            </a:r>
          </a:p>
          <a:p>
            <a:pPr lvl="1"/>
            <a:r>
              <a:rPr lang="en-US" i="0" dirty="0" smtClean="0">
                <a:solidFill>
                  <a:schemeClr val="tx1"/>
                </a:solidFill>
              </a:rPr>
              <a:t>GCP </a:t>
            </a:r>
            <a:r>
              <a:rPr lang="en-US" i="0" dirty="0" smtClean="0">
                <a:solidFill>
                  <a:schemeClr val="tx1"/>
                </a:solidFill>
                <a:sym typeface="Wingdings" panose="05000000000000000000" pitchFamily="2" charset="2"/>
              </a:rPr>
              <a:t> </a:t>
            </a:r>
            <a:r>
              <a:rPr lang="en-US" i="0" dirty="0" err="1" smtClean="0">
                <a:solidFill>
                  <a:schemeClr val="tx1"/>
                </a:solidFill>
              </a:rPr>
              <a:t>Dataproc</a:t>
            </a:r>
            <a:r>
              <a:rPr lang="en-US" i="0" dirty="0" smtClean="0">
                <a:solidFill>
                  <a:schemeClr val="tx1"/>
                </a:solidFill>
              </a:rPr>
              <a:t>, AI Platform.</a:t>
            </a:r>
            <a:endParaRPr lang="en-US" dirty="0"/>
          </a:p>
          <a:p>
            <a:pPr marL="530352" lvl="1" indent="0">
              <a:buNone/>
            </a:pPr>
            <a:endParaRPr lang="en-US" b="1" i="0" dirty="0" smtClean="0"/>
          </a:p>
          <a:p>
            <a:pPr marL="530352" lvl="1" indent="0">
              <a:buNone/>
            </a:pPr>
            <a:r>
              <a:rPr lang="en-US" b="1" i="0" dirty="0" smtClean="0"/>
              <a:t>Benefits: </a:t>
            </a:r>
            <a:r>
              <a:rPr lang="en-US" b="1" i="0" dirty="0" smtClean="0">
                <a:solidFill>
                  <a:schemeClr val="tx1"/>
                </a:solidFill>
              </a:rPr>
              <a:t>Performance Improvement, Scalability, </a:t>
            </a:r>
            <a:r>
              <a:rPr lang="en-US" b="1" i="0" dirty="0">
                <a:solidFill>
                  <a:schemeClr val="tx1"/>
                </a:solidFill>
              </a:rPr>
              <a:t>Cost </a:t>
            </a:r>
            <a:r>
              <a:rPr lang="en-US" b="1" i="0" dirty="0" smtClean="0">
                <a:solidFill>
                  <a:schemeClr val="tx1"/>
                </a:solidFill>
              </a:rPr>
              <a:t>Efficiency, </a:t>
            </a:r>
            <a:r>
              <a:rPr lang="en-US" b="1" i="0" dirty="0">
                <a:solidFill>
                  <a:schemeClr val="tx1"/>
                </a:solidFill>
              </a:rPr>
              <a:t>Enhanced Capabilities</a:t>
            </a:r>
            <a:r>
              <a:rPr lang="en-US" b="1" i="0" dirty="0" smtClean="0">
                <a:solidFill>
                  <a:schemeClr val="tx1"/>
                </a:solidFill>
              </a:rPr>
              <a:t> </a:t>
            </a:r>
            <a:endParaRPr lang="en-US" b="1" i="0" dirty="0"/>
          </a:p>
        </p:txBody>
      </p:sp>
    </p:spTree>
    <p:extLst>
      <p:ext uri="{BB962C8B-B14F-4D97-AF65-F5344CB8AC3E}">
        <p14:creationId xmlns:p14="http://schemas.microsoft.com/office/powerpoint/2010/main" val="6314508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17181" t="1031" r="16110"/>
          <a:stretch/>
        </p:blipFill>
        <p:spPr>
          <a:xfrm>
            <a:off x="2266098" y="3300936"/>
            <a:ext cx="1616753" cy="1616629"/>
          </a:xfrm>
          <a:prstGeom prst="rect">
            <a:avLst/>
          </a:prstGeom>
        </p:spPr>
      </p:pic>
      <p:sp>
        <p:nvSpPr>
          <p:cNvPr id="3" name="Title 2"/>
          <p:cNvSpPr>
            <a:spLocks noGrp="1"/>
          </p:cNvSpPr>
          <p:nvPr>
            <p:ph type="title"/>
          </p:nvPr>
        </p:nvSpPr>
        <p:spPr>
          <a:xfrm>
            <a:off x="1070150" y="2043741"/>
            <a:ext cx="3160207" cy="958853"/>
          </a:xfrm>
        </p:spPr>
        <p:txBody>
          <a:bodyPr>
            <a:normAutofit/>
          </a:bodyPr>
          <a:lstStyle/>
          <a:p>
            <a:r>
              <a:rPr lang="en-US" sz="1800" dirty="0" smtClean="0"/>
              <a:t>Instead of relying on a single machine it used multiple computers to get the results</a:t>
            </a:r>
            <a:endParaRPr lang="en-US" sz="1800" dirty="0"/>
          </a:p>
        </p:txBody>
      </p:sp>
      <p:sp>
        <p:nvSpPr>
          <p:cNvPr id="4" name="Title 2"/>
          <p:cNvSpPr txBox="1">
            <a:spLocks/>
          </p:cNvSpPr>
          <p:nvPr/>
        </p:nvSpPr>
        <p:spPr>
          <a:xfrm>
            <a:off x="5608567" y="3046506"/>
            <a:ext cx="4356885" cy="1268329"/>
          </a:xfrm>
          <a:prstGeom prst="rect">
            <a:avLst/>
          </a:prstGeom>
        </p:spPr>
        <p:txBody>
          <a:bodyPr vert="horz" lIns="91440" tIns="45720" rIns="91440" bIns="45720" rtlCol="0" anchor="t">
            <a:normAutofit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800" dirty="0" smtClean="0"/>
              <a:t>Each machine in the cluster will get some part of data to process, they will work simultaneously on this data and at the end will combine the output to get the final results</a:t>
            </a:r>
            <a:endParaRPr lang="en-US" sz="1800" dirty="0"/>
          </a:p>
        </p:txBody>
      </p:sp>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Distributed Processing</a:t>
            </a:r>
            <a:endParaRPr lang="en-US" sz="4400" dirty="0"/>
          </a:p>
        </p:txBody>
      </p:sp>
      <p:pic>
        <p:nvPicPr>
          <p:cNvPr id="8" name="Picture 7"/>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17181" t="1031" r="16110"/>
          <a:stretch/>
        </p:blipFill>
        <p:spPr>
          <a:xfrm>
            <a:off x="8857621" y="1633867"/>
            <a:ext cx="964642" cy="964568"/>
          </a:xfrm>
          <a:prstGeom prst="rect">
            <a:avLst/>
          </a:prstGeom>
        </p:spPr>
      </p:pic>
      <p:pic>
        <p:nvPicPr>
          <p:cNvPr id="9" name="Picture 8"/>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17181" t="1031" r="16110"/>
          <a:stretch/>
        </p:blipFill>
        <p:spPr>
          <a:xfrm>
            <a:off x="10108642" y="2415360"/>
            <a:ext cx="964642" cy="964568"/>
          </a:xfrm>
          <a:prstGeom prst="rect">
            <a:avLst/>
          </a:prstGeom>
        </p:spPr>
      </p:pic>
      <p:pic>
        <p:nvPicPr>
          <p:cNvPr id="10" name="Picture 9"/>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17181" t="1031" r="16110"/>
          <a:stretch/>
        </p:blipFill>
        <p:spPr>
          <a:xfrm>
            <a:off x="10108642" y="3626967"/>
            <a:ext cx="964642" cy="964568"/>
          </a:xfrm>
          <a:prstGeom prst="rect">
            <a:avLst/>
          </a:prstGeom>
        </p:spPr>
      </p:pic>
      <p:pic>
        <p:nvPicPr>
          <p:cNvPr id="11" name="Picture 10"/>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17181" t="1031" r="16110"/>
          <a:stretch/>
        </p:blipFill>
        <p:spPr>
          <a:xfrm>
            <a:off x="8857621" y="4702702"/>
            <a:ext cx="964642" cy="964568"/>
          </a:xfrm>
          <a:prstGeom prst="rect">
            <a:avLst/>
          </a:prstGeom>
        </p:spPr>
      </p:pic>
    </p:spTree>
    <p:extLst>
      <p:ext uri="{BB962C8B-B14F-4D97-AF65-F5344CB8AC3E}">
        <p14:creationId xmlns:p14="http://schemas.microsoft.com/office/powerpoint/2010/main" val="15591701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9811" y="1683864"/>
            <a:ext cx="3903785" cy="606857"/>
          </a:xfrm>
        </p:spPr>
        <p:txBody>
          <a:bodyPr>
            <a:noAutofit/>
          </a:bodyPr>
          <a:lstStyle/>
          <a:p>
            <a:r>
              <a:rPr lang="en-US" sz="1800" dirty="0" smtClean="0"/>
              <a:t>1</a:t>
            </a:r>
            <a:r>
              <a:rPr lang="en-US" sz="1800" baseline="30000" dirty="0" smtClean="0"/>
              <a:t>st</a:t>
            </a:r>
            <a:r>
              <a:rPr lang="en-US" sz="1800" dirty="0" smtClean="0"/>
              <a:t> component of Hadoop</a:t>
            </a:r>
            <a:r>
              <a:rPr lang="en-US" sz="1800" dirty="0"/>
              <a:t> </a:t>
            </a:r>
            <a:r>
              <a:rPr lang="en-US" sz="1800" dirty="0" smtClean="0"/>
              <a:t>for Data Storage</a:t>
            </a:r>
            <a:br>
              <a:rPr lang="en-US" sz="1800" dirty="0" smtClean="0"/>
            </a:br>
            <a:r>
              <a:rPr lang="en-US" sz="1800" dirty="0" smtClean="0"/>
              <a:t/>
            </a:r>
            <a:br>
              <a:rPr lang="en-US" sz="1800" dirty="0" smtClean="0"/>
            </a:br>
            <a:endParaRPr lang="en-US" sz="1800" dirty="0"/>
          </a:p>
        </p:txBody>
      </p:sp>
      <p:sp>
        <p:nvSpPr>
          <p:cNvPr id="4" name="Title 2"/>
          <p:cNvSpPr txBox="1">
            <a:spLocks/>
          </p:cNvSpPr>
          <p:nvPr/>
        </p:nvSpPr>
        <p:spPr>
          <a:xfrm>
            <a:off x="6104707" y="5560059"/>
            <a:ext cx="4868093" cy="62955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800" dirty="0" smtClean="0"/>
              <a:t>It divides our data into multiple chunks and stores all of this data across different computers</a:t>
            </a:r>
            <a:endParaRPr lang="en-US" sz="1800" dirty="0"/>
          </a:p>
        </p:txBody>
      </p:sp>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Hadoop Components (1)</a:t>
            </a:r>
            <a:endParaRPr lang="en-US" sz="4400" dirty="0"/>
          </a:p>
        </p:txBody>
      </p:sp>
      <p:pic>
        <p:nvPicPr>
          <p:cNvPr id="5" name="Picture 4"/>
          <p:cNvPicPr>
            <a:picLocks noChangeAspect="1"/>
          </p:cNvPicPr>
          <p:nvPr/>
        </p:nvPicPr>
        <p:blipFill>
          <a:blip r:embed="rId3"/>
          <a:stretch>
            <a:fillRect/>
          </a:stretch>
        </p:blipFill>
        <p:spPr>
          <a:xfrm>
            <a:off x="2012958" y="2509191"/>
            <a:ext cx="3453454" cy="2517277"/>
          </a:xfrm>
          <a:prstGeom prst="rect">
            <a:avLst/>
          </a:prstGeom>
        </p:spPr>
      </p:pic>
      <p:sp>
        <p:nvSpPr>
          <p:cNvPr id="11" name="Rectangle 10"/>
          <p:cNvSpPr/>
          <p:nvPr/>
        </p:nvSpPr>
        <p:spPr>
          <a:xfrm>
            <a:off x="6400800" y="2290721"/>
            <a:ext cx="3637504" cy="2833636"/>
          </a:xfrm>
          <a:prstGeom prst="rect">
            <a:avLst/>
          </a:prstGeom>
          <a:solidFill>
            <a:srgbClr val="999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7297640" y="2481987"/>
            <a:ext cx="2324301" cy="2057578"/>
          </a:xfrm>
          <a:prstGeom prst="rect">
            <a:avLst/>
          </a:prstGeom>
          <a:pattFill prst="dkDnDiag">
            <a:fgClr>
              <a:schemeClr val="bg2"/>
            </a:fgClr>
            <a:bgClr>
              <a:schemeClr val="bg1"/>
            </a:bgClr>
          </a:pattFill>
          <a:effectLst>
            <a:reflection stA="0" endPos="65000" dist="50800" dir="5400000" sy="-100000" algn="bl" rotWithShape="0"/>
          </a:effectLst>
        </p:spPr>
      </p:pic>
      <p:pic>
        <p:nvPicPr>
          <p:cNvPr id="10" name="Picture 9"/>
          <p:cNvPicPr>
            <a:picLocks noChangeAspect="1"/>
          </p:cNvPicPr>
          <p:nvPr/>
        </p:nvPicPr>
        <p:blipFill rotWithShape="1">
          <a:blip r:embed="rId5"/>
          <a:srcRect r="8307" b="-1348"/>
          <a:stretch/>
        </p:blipFill>
        <p:spPr>
          <a:xfrm>
            <a:off x="6826236" y="3329956"/>
            <a:ext cx="569351" cy="755166"/>
          </a:xfrm>
          <a:prstGeom prst="rect">
            <a:avLst/>
          </a:prstGeom>
        </p:spPr>
      </p:pic>
      <p:sp>
        <p:nvSpPr>
          <p:cNvPr id="12" name="Title 2"/>
          <p:cNvSpPr txBox="1">
            <a:spLocks/>
          </p:cNvSpPr>
          <p:nvPr/>
        </p:nvSpPr>
        <p:spPr>
          <a:xfrm>
            <a:off x="2489564" y="5560059"/>
            <a:ext cx="3250641" cy="62955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800" dirty="0" smtClean="0"/>
              <a:t>HDFS is a giant storage system for keeping our Big Data safe</a:t>
            </a:r>
            <a:endParaRPr lang="en-US" sz="1800" dirty="0"/>
          </a:p>
        </p:txBody>
      </p:sp>
    </p:spTree>
    <p:extLst>
      <p:ext uri="{BB962C8B-B14F-4D97-AF65-F5344CB8AC3E}">
        <p14:creationId xmlns:p14="http://schemas.microsoft.com/office/powerpoint/2010/main" val="26610586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9811" y="1683864"/>
            <a:ext cx="3903785" cy="890894"/>
          </a:xfrm>
        </p:spPr>
        <p:txBody>
          <a:bodyPr>
            <a:noAutofit/>
          </a:bodyPr>
          <a:lstStyle/>
          <a:p>
            <a:r>
              <a:rPr lang="en-US" sz="1800" dirty="0" smtClean="0"/>
              <a:t>2</a:t>
            </a:r>
            <a:r>
              <a:rPr lang="en-US" sz="1800" baseline="30000" dirty="0" smtClean="0"/>
              <a:t>nd</a:t>
            </a:r>
            <a:r>
              <a:rPr lang="en-US" sz="1800" dirty="0" smtClean="0"/>
              <a:t> Components </a:t>
            </a:r>
            <a:r>
              <a:rPr lang="en-US" sz="1800" dirty="0"/>
              <a:t>of </a:t>
            </a:r>
            <a:r>
              <a:rPr lang="en-US" sz="1800" dirty="0" smtClean="0"/>
              <a:t>Hadoop for Data Processing</a:t>
            </a:r>
            <a:br>
              <a:rPr lang="en-US" sz="1800" dirty="0" smtClean="0"/>
            </a:br>
            <a:r>
              <a:rPr lang="en-US" sz="1800" dirty="0" smtClean="0"/>
              <a:t/>
            </a:r>
            <a:br>
              <a:rPr lang="en-US" sz="1800" dirty="0" smtClean="0"/>
            </a:br>
            <a:endParaRPr lang="en-US" sz="1800" dirty="0"/>
          </a:p>
        </p:txBody>
      </p:sp>
      <p:sp>
        <p:nvSpPr>
          <p:cNvPr id="4" name="Title 2"/>
          <p:cNvSpPr txBox="1">
            <a:spLocks/>
          </p:cNvSpPr>
          <p:nvPr/>
        </p:nvSpPr>
        <p:spPr>
          <a:xfrm>
            <a:off x="6104707" y="5560059"/>
            <a:ext cx="4868093" cy="62955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800" dirty="0" smtClean="0"/>
              <a:t>It divides our data into multiple chunks and processes all of this data together in a parallel manner</a:t>
            </a:r>
            <a:endParaRPr lang="en-US" sz="1800" dirty="0"/>
          </a:p>
        </p:txBody>
      </p:sp>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Hadoop Components (2)</a:t>
            </a:r>
            <a:endParaRPr lang="en-US" sz="4400" dirty="0"/>
          </a:p>
        </p:txBody>
      </p:sp>
      <p:sp>
        <p:nvSpPr>
          <p:cNvPr id="12" name="Title 2"/>
          <p:cNvSpPr txBox="1">
            <a:spLocks/>
          </p:cNvSpPr>
          <p:nvPr/>
        </p:nvSpPr>
        <p:spPr>
          <a:xfrm>
            <a:off x="2012958" y="5560059"/>
            <a:ext cx="3727247" cy="629553"/>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800" dirty="0" err="1" smtClean="0"/>
              <a:t>MapReduce</a:t>
            </a:r>
            <a:r>
              <a:rPr lang="en-US" sz="1800" dirty="0" smtClean="0"/>
              <a:t> is a super smart way to process all of this data together </a:t>
            </a:r>
            <a:endParaRPr lang="en-US" sz="1800" dirty="0"/>
          </a:p>
        </p:txBody>
      </p:sp>
      <p:pic>
        <p:nvPicPr>
          <p:cNvPr id="2" name="Picture 1"/>
          <p:cNvPicPr>
            <a:picLocks noChangeAspect="1"/>
          </p:cNvPicPr>
          <p:nvPr/>
        </p:nvPicPr>
        <p:blipFill>
          <a:blip r:embed="rId3"/>
          <a:stretch>
            <a:fillRect/>
          </a:stretch>
        </p:blipFill>
        <p:spPr>
          <a:xfrm>
            <a:off x="1647593" y="2890660"/>
            <a:ext cx="4336844" cy="1878843"/>
          </a:xfrm>
          <a:prstGeom prst="rect">
            <a:avLst/>
          </a:prstGeom>
        </p:spPr>
      </p:pic>
      <p:pic>
        <p:nvPicPr>
          <p:cNvPr id="8" name="Picture 7"/>
          <p:cNvPicPr>
            <a:picLocks noChangeAspect="1"/>
          </p:cNvPicPr>
          <p:nvPr/>
        </p:nvPicPr>
        <p:blipFill>
          <a:blip r:embed="rId4"/>
          <a:stretch>
            <a:fillRect/>
          </a:stretch>
        </p:blipFill>
        <p:spPr>
          <a:xfrm>
            <a:off x="6431552" y="2349454"/>
            <a:ext cx="4664589" cy="2764983"/>
          </a:xfrm>
          <a:prstGeom prst="rect">
            <a:avLst/>
          </a:prstGeom>
        </p:spPr>
      </p:pic>
    </p:spTree>
    <p:extLst>
      <p:ext uri="{BB962C8B-B14F-4D97-AF65-F5344CB8AC3E}">
        <p14:creationId xmlns:p14="http://schemas.microsoft.com/office/powerpoint/2010/main" val="15095235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Map Reduce</a:t>
            </a:r>
            <a:endParaRPr lang="en-US" sz="4400" dirty="0"/>
          </a:p>
        </p:txBody>
      </p:sp>
      <p:sp>
        <p:nvSpPr>
          <p:cNvPr id="9" name="TextBox 8"/>
          <p:cNvSpPr txBox="1"/>
          <p:nvPr/>
        </p:nvSpPr>
        <p:spPr>
          <a:xfrm>
            <a:off x="1433689" y="1828800"/>
            <a:ext cx="5602111" cy="1754326"/>
          </a:xfrm>
          <a:prstGeom prst="rect">
            <a:avLst/>
          </a:prstGeom>
          <a:noFill/>
        </p:spPr>
        <p:txBody>
          <a:bodyPr wrap="square" rtlCol="0">
            <a:spAutoFit/>
          </a:bodyPr>
          <a:lstStyle/>
          <a:p>
            <a:r>
              <a:rPr lang="en-US" dirty="0" err="1"/>
              <a:t>MapReduce</a:t>
            </a:r>
            <a:r>
              <a:rPr lang="en-US" dirty="0"/>
              <a:t> is a </a:t>
            </a:r>
            <a:r>
              <a:rPr lang="en-US" b="1" dirty="0" smtClean="0"/>
              <a:t>processing technique</a:t>
            </a:r>
            <a:r>
              <a:rPr lang="en-US" dirty="0" smtClean="0"/>
              <a:t>:</a:t>
            </a:r>
          </a:p>
          <a:p>
            <a:pPr marL="285750" indent="-285750">
              <a:buFont typeface="Arial" panose="020B0604020202020204" pitchFamily="34" charset="0"/>
              <a:buChar char="•"/>
            </a:pPr>
            <a:r>
              <a:rPr lang="en-US" dirty="0" smtClean="0"/>
              <a:t>Write </a:t>
            </a:r>
            <a:r>
              <a:rPr lang="en-US" dirty="0"/>
              <a:t>applications to process huge amounts of </a:t>
            </a:r>
            <a:r>
              <a:rPr lang="en-US" dirty="0" smtClean="0"/>
              <a:t>data</a:t>
            </a:r>
          </a:p>
          <a:p>
            <a:pPr marL="285750" indent="-285750">
              <a:buFont typeface="Arial" panose="020B0604020202020204" pitchFamily="34" charset="0"/>
              <a:buChar char="•"/>
            </a:pPr>
            <a:r>
              <a:rPr lang="en-US" dirty="0" smtClean="0"/>
              <a:t>In parallel</a:t>
            </a:r>
          </a:p>
          <a:p>
            <a:pPr marL="285750" indent="-285750">
              <a:buFont typeface="Arial" panose="020B0604020202020204" pitchFamily="34" charset="0"/>
              <a:buChar char="•"/>
            </a:pPr>
            <a:r>
              <a:rPr lang="en-US" dirty="0"/>
              <a:t>O</a:t>
            </a:r>
            <a:r>
              <a:rPr lang="en-US" dirty="0" smtClean="0"/>
              <a:t>n </a:t>
            </a:r>
            <a:r>
              <a:rPr lang="en-US" dirty="0"/>
              <a:t>large clusters of commodity </a:t>
            </a:r>
            <a:r>
              <a:rPr lang="en-US" dirty="0" smtClean="0"/>
              <a:t>hardware</a:t>
            </a:r>
          </a:p>
          <a:p>
            <a:pPr marL="285750" indent="-285750">
              <a:buFont typeface="Arial" panose="020B0604020202020204" pitchFamily="34" charset="0"/>
              <a:buChar char="•"/>
            </a:pPr>
            <a:r>
              <a:rPr lang="en-US" dirty="0" smtClean="0"/>
              <a:t>Reliable </a:t>
            </a:r>
            <a:r>
              <a:rPr lang="en-US" dirty="0"/>
              <a:t>manner</a:t>
            </a:r>
            <a:endParaRPr lang="en-US" dirty="0" smtClean="0"/>
          </a:p>
          <a:p>
            <a:endParaRPr lang="en-US" dirty="0"/>
          </a:p>
        </p:txBody>
      </p:sp>
      <p:sp>
        <p:nvSpPr>
          <p:cNvPr id="10" name="TextBox 9"/>
          <p:cNvSpPr txBox="1"/>
          <p:nvPr/>
        </p:nvSpPr>
        <p:spPr>
          <a:xfrm>
            <a:off x="1433690" y="3583126"/>
            <a:ext cx="2438400" cy="923330"/>
          </a:xfrm>
          <a:prstGeom prst="rect">
            <a:avLst/>
          </a:prstGeom>
          <a:noFill/>
        </p:spPr>
        <p:txBody>
          <a:bodyPr wrap="square" rtlCol="0">
            <a:spAutoFit/>
          </a:bodyPr>
          <a:lstStyle/>
          <a:p>
            <a:r>
              <a:rPr lang="en-US" dirty="0" err="1" smtClean="0"/>
              <a:t>MapReduce</a:t>
            </a:r>
            <a:r>
              <a:rPr lang="en-US" dirty="0" smtClean="0"/>
              <a:t> Tasks:</a:t>
            </a:r>
          </a:p>
          <a:p>
            <a:pPr marL="285750" indent="-285750">
              <a:buFont typeface="Arial" panose="020B0604020202020204" pitchFamily="34" charset="0"/>
              <a:buChar char="•"/>
            </a:pPr>
            <a:r>
              <a:rPr lang="en-US" dirty="0" smtClean="0"/>
              <a:t>Map</a:t>
            </a:r>
          </a:p>
          <a:p>
            <a:pPr marL="285750" indent="-285750">
              <a:buFont typeface="Arial" panose="020B0604020202020204" pitchFamily="34" charset="0"/>
              <a:buChar char="•"/>
            </a:pPr>
            <a:r>
              <a:rPr lang="en-US" dirty="0" smtClean="0"/>
              <a:t>Reduce</a:t>
            </a:r>
            <a:endParaRPr lang="en-US" dirty="0"/>
          </a:p>
        </p:txBody>
      </p:sp>
      <p:pic>
        <p:nvPicPr>
          <p:cNvPr id="11" name="Picture 10"/>
          <p:cNvPicPr>
            <a:picLocks noChangeAspect="1"/>
          </p:cNvPicPr>
          <p:nvPr/>
        </p:nvPicPr>
        <p:blipFill>
          <a:blip r:embed="rId3"/>
          <a:stretch>
            <a:fillRect/>
          </a:stretch>
        </p:blipFill>
        <p:spPr>
          <a:xfrm>
            <a:off x="2458265" y="4708109"/>
            <a:ext cx="4397829" cy="1843264"/>
          </a:xfrm>
          <a:prstGeom prst="rect">
            <a:avLst/>
          </a:prstGeom>
        </p:spPr>
      </p:pic>
      <p:pic>
        <p:nvPicPr>
          <p:cNvPr id="2" name="Picture 1"/>
          <p:cNvPicPr>
            <a:picLocks noChangeAspect="1"/>
          </p:cNvPicPr>
          <p:nvPr/>
        </p:nvPicPr>
        <p:blipFill>
          <a:blip r:embed="rId4"/>
          <a:stretch>
            <a:fillRect/>
          </a:stretch>
        </p:blipFill>
        <p:spPr>
          <a:xfrm>
            <a:off x="7136173" y="1670218"/>
            <a:ext cx="5055827" cy="2829167"/>
          </a:xfrm>
          <a:prstGeom prst="rect">
            <a:avLst/>
          </a:prstGeom>
        </p:spPr>
      </p:pic>
      <p:sp>
        <p:nvSpPr>
          <p:cNvPr id="4" name="TextBox 3"/>
          <p:cNvSpPr txBox="1"/>
          <p:nvPr/>
        </p:nvSpPr>
        <p:spPr>
          <a:xfrm>
            <a:off x="7564539" y="4708109"/>
            <a:ext cx="4344627" cy="369332"/>
          </a:xfrm>
          <a:prstGeom prst="rect">
            <a:avLst/>
          </a:prstGeom>
          <a:noFill/>
        </p:spPr>
        <p:txBody>
          <a:bodyPr wrap="square" rtlCol="0">
            <a:spAutoFit/>
          </a:bodyPr>
          <a:lstStyle/>
          <a:p>
            <a:r>
              <a:rPr lang="en-US" dirty="0" smtClean="0"/>
              <a:t>Send </a:t>
            </a:r>
            <a:r>
              <a:rPr lang="en-US" dirty="0"/>
              <a:t>the clusters where the data resides</a:t>
            </a:r>
          </a:p>
        </p:txBody>
      </p:sp>
    </p:spTree>
    <p:extLst>
      <p:ext uri="{BB962C8B-B14F-4D97-AF65-F5344CB8AC3E}">
        <p14:creationId xmlns:p14="http://schemas.microsoft.com/office/powerpoint/2010/main" val="12925081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03490" y="692053"/>
            <a:ext cx="6933363" cy="769441"/>
          </a:xfrm>
          <a:prstGeom prst="rect">
            <a:avLst/>
          </a:prstGeom>
        </p:spPr>
        <p:txBody>
          <a:bodyPr wrap="square">
            <a:spAutoFit/>
          </a:bodyPr>
          <a:lstStyle/>
          <a:p>
            <a:pPr algn="ctr"/>
            <a:r>
              <a:rPr lang="en-US" sz="4400" dirty="0" smtClean="0"/>
              <a:t>Map Reduce</a:t>
            </a:r>
            <a:endParaRPr lang="en-US" sz="4400" dirty="0"/>
          </a:p>
        </p:txBody>
      </p:sp>
      <p:pic>
        <p:nvPicPr>
          <p:cNvPr id="4" name="Picture 3"/>
          <p:cNvPicPr>
            <a:picLocks noChangeAspect="1"/>
          </p:cNvPicPr>
          <p:nvPr/>
        </p:nvPicPr>
        <p:blipFill>
          <a:blip r:embed="rId3"/>
          <a:stretch>
            <a:fillRect/>
          </a:stretch>
        </p:blipFill>
        <p:spPr>
          <a:xfrm>
            <a:off x="996116" y="1461494"/>
            <a:ext cx="4512862" cy="4264296"/>
          </a:xfrm>
          <a:prstGeom prst="rect">
            <a:avLst/>
          </a:prstGeom>
        </p:spPr>
      </p:pic>
      <p:pic>
        <p:nvPicPr>
          <p:cNvPr id="5" name="Picture 4"/>
          <p:cNvPicPr>
            <a:picLocks noChangeAspect="1"/>
          </p:cNvPicPr>
          <p:nvPr/>
        </p:nvPicPr>
        <p:blipFill>
          <a:blip r:embed="rId4"/>
          <a:stretch>
            <a:fillRect/>
          </a:stretch>
        </p:blipFill>
        <p:spPr>
          <a:xfrm>
            <a:off x="996116" y="5684240"/>
            <a:ext cx="4512862" cy="810991"/>
          </a:xfrm>
          <a:prstGeom prst="rect">
            <a:avLst/>
          </a:prstGeom>
        </p:spPr>
      </p:pic>
      <p:pic>
        <p:nvPicPr>
          <p:cNvPr id="12" name="Picture 11"/>
          <p:cNvPicPr>
            <a:picLocks noChangeAspect="1"/>
          </p:cNvPicPr>
          <p:nvPr/>
        </p:nvPicPr>
        <p:blipFill>
          <a:blip r:embed="rId5"/>
          <a:stretch>
            <a:fillRect/>
          </a:stretch>
        </p:blipFill>
        <p:spPr>
          <a:xfrm>
            <a:off x="6064826" y="1788872"/>
            <a:ext cx="5348240" cy="1283053"/>
          </a:xfrm>
          <a:prstGeom prst="rect">
            <a:avLst/>
          </a:prstGeom>
        </p:spPr>
      </p:pic>
      <p:pic>
        <p:nvPicPr>
          <p:cNvPr id="14" name="Picture 13"/>
          <p:cNvPicPr>
            <a:picLocks noChangeAspect="1"/>
          </p:cNvPicPr>
          <p:nvPr/>
        </p:nvPicPr>
        <p:blipFill>
          <a:blip r:embed="rId6"/>
          <a:stretch>
            <a:fillRect/>
          </a:stretch>
        </p:blipFill>
        <p:spPr>
          <a:xfrm>
            <a:off x="5600366" y="3241997"/>
            <a:ext cx="6456167" cy="2665566"/>
          </a:xfrm>
          <a:prstGeom prst="rect">
            <a:avLst/>
          </a:prstGeom>
        </p:spPr>
      </p:pic>
      <p:sp>
        <p:nvSpPr>
          <p:cNvPr id="8" name="Rectangle 7"/>
          <p:cNvSpPr/>
          <p:nvPr/>
        </p:nvSpPr>
        <p:spPr>
          <a:xfrm>
            <a:off x="11038114" y="3256384"/>
            <a:ext cx="811764" cy="22393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8995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purl.org/dc/elements/1.1/"/>
    <ds:schemaRef ds:uri="71af3243-3dd4-4a8d-8c0d-dd76da1f02a5"/>
    <ds:schemaRef ds:uri="http://schemas.microsoft.com/office/infopath/2007/PartnerControls"/>
    <ds:schemaRef ds:uri="http://schemas.openxmlformats.org/package/2006/metadata/core-properties"/>
    <ds:schemaRef ds:uri="16c05727-aa75-4e4a-9b5f-8a80a1165891"/>
    <ds:schemaRef ds:uri="http://schemas.microsoft.com/office/2006/metadata/properties"/>
    <ds:schemaRef ds:uri="http://www.w3.org/XML/1998/namespace"/>
    <ds:schemaRef ds:uri="http://schemas.microsoft.com/office/2006/documentManagement/types"/>
    <ds:schemaRef ds:uri="http://purl.org/dc/dcmitype/"/>
    <ds:schemaRef ds:uri="http://purl.org/dc/te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4218</Words>
  <Application>Microsoft Office PowerPoint</Application>
  <PresentationFormat>Widescreen</PresentationFormat>
  <Paragraphs>453</Paragraphs>
  <Slides>49</Slides>
  <Notes>49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Franklin Gothic Book</vt:lpstr>
      <vt:lpstr>Wingdings</vt:lpstr>
      <vt:lpstr>Crop</vt:lpstr>
      <vt:lpstr>Hadoop and Spark  Big Data Processing</vt:lpstr>
      <vt:lpstr>90% of world’s data is generated in just last 2 years</vt:lpstr>
      <vt:lpstr>To address this the concept of big data emerged.</vt:lpstr>
      <vt:lpstr>In 2006 a group of engineers from Yahoo developed a software Framework called Hadoop</vt:lpstr>
      <vt:lpstr>Instead of relying on a single machine it used multiple computers to get the results</vt:lpstr>
      <vt:lpstr>1st component of Hadoop for Data Storage  </vt:lpstr>
      <vt:lpstr>2nd Components of Hadoop for Data Processing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Spark was developed as a research project by students at the California University in 2009  </vt:lpstr>
      <vt:lpstr>PowerPoint Presentation</vt:lpstr>
      <vt:lpstr>PowerPoint Presentation</vt:lpstr>
      <vt:lpstr>PowerPoint Presentation</vt:lpstr>
      <vt:lpstr>PowerPoint Presentation</vt:lpstr>
      <vt:lpstr>PowerPoint Presentation</vt:lpstr>
      <vt:lpstr>Spark compatibility with Languages</vt:lpstr>
      <vt:lpstr>PowerPoint Presentation</vt:lpstr>
      <vt:lpstr>Components of Spark</vt:lpstr>
      <vt:lpstr>Spark Core</vt:lpstr>
      <vt:lpstr>Spark SQL</vt:lpstr>
      <vt:lpstr>Spark Streaming</vt:lpstr>
      <vt:lpstr>Spark MLlib</vt:lpstr>
      <vt:lpstr>Spark Architecture</vt:lpstr>
      <vt:lpstr>Spark Application – Components</vt:lpstr>
      <vt:lpstr>Spark Application – Components</vt:lpstr>
      <vt:lpstr>Spark Session</vt:lpstr>
      <vt:lpstr>Spark DataFrame Distribution</vt:lpstr>
      <vt:lpstr>Spark Transformations &amp; Actions</vt:lpstr>
      <vt:lpstr>Spark Lazy Evaluations</vt:lpstr>
      <vt:lpstr>Spark Working – Demo</vt:lpstr>
      <vt:lpstr>Spark Vs Pandas</vt:lpstr>
      <vt:lpstr>Spark Vs Pandas</vt:lpstr>
      <vt:lpstr>Spark Vs Hadoop</vt:lpstr>
      <vt:lpstr>Hadoop vs. Spark</vt:lpstr>
      <vt:lpstr>Hadoop + Spark Real Time Architecture</vt:lpstr>
      <vt:lpstr>Unlock new levels of Performance, Scalability, and Efficiency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2024-05-16T10:28:30Z</dcterms:created>
  <dcterms:modified xsi:type="dcterms:W3CDTF">2024-05-21T20:42:53Z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